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1/8/2020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https://youtu.be/XDX-fb5hhBc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9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139793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fld id="{596BA727-1C55-41C9-B468-DBBD2AFB5937}" type="slidenum">
              <a:rPr lang="en-GB" smtClean="0"/>
              <a:pPr algn="r" rtl="1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GB" sz="4000" b="1" dirty="0" smtClean="0"/>
              <a:t> </a:t>
            </a:r>
            <a:r>
              <a:rPr lang="ar-EG" sz="4000" b="1" dirty="0"/>
              <a:t>Project </a:t>
            </a:r>
            <a:r>
              <a:rPr lang="ar-EG" sz="4000" b="1" dirty="0" smtClean="0"/>
              <a:t>AWARE</a:t>
            </a:r>
            <a:r>
              <a:rPr lang="ar-AE" sz="4000" b="1" dirty="0" smtClean="0"/>
              <a:t>الدّورة التّخصّصيّـــة</a:t>
            </a:r>
            <a:endParaRPr lang="ar-EG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/>
              <a:t>Lesson Guides</a:t>
            </a:r>
            <a:endParaRPr lang="en-GB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8538361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وضّح كيف يمكن للصّور أن تُستخدَم في زيادة الوعي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على </a:t>
            </a:r>
            <a:r>
              <a:rPr lang="ar-AE" sz="3200" b="1" dirty="0"/>
              <a:t>أوساط التّواصل الاجتماعيّ.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حدّد </a:t>
            </a:r>
            <a:r>
              <a:rPr lang="ar-AE" sz="3200" b="1" dirty="0"/>
              <a:t>إحدى المخاوف البيئيّة في منطقتك المحليّة والتي يمكن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أن </a:t>
            </a:r>
            <a:r>
              <a:rPr lang="ar-AE" sz="3200" b="1" dirty="0"/>
              <a:t>تستفيد من عرضها في أوساط التّواصل الاجتماعيّ.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التقط صوراً فقط – اترك فقاعات فقط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16" y="284377"/>
            <a:ext cx="5630208" cy="221992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3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61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3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61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صف التّفاعلات التي شاهدّتها مع الحيوانات البحريّة.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عدّد </a:t>
            </a:r>
            <a:r>
              <a:rPr lang="ar-AE" sz="3200" b="1" dirty="0"/>
              <a:t>التّجارب السّابقة في كلّ من التّفاعل الإيجابيّ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والسّلبيّ </a:t>
            </a:r>
            <a:r>
              <a:rPr lang="ar-AE" sz="3200" b="1" dirty="0"/>
              <a:t>مع الحيوانات البحريّة واذكر طرق للتّشجيع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على </a:t>
            </a:r>
            <a:r>
              <a:rPr lang="ar-AE" sz="3200" b="1" dirty="0"/>
              <a:t>السّلوك المناسب. </a:t>
            </a:r>
            <a:endParaRPr lang="en-GB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احمِ الحياة تحت الماء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44" y="269351"/>
            <a:ext cx="5467551" cy="2202000"/>
          </a:xfrm>
          <a:prstGeom prst="rect">
            <a:avLst/>
          </a:prstGeom>
          <a:ln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9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013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08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60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 smtClean="0"/>
              <a:t>الرحلة البشعة لنفاياتنا</a:t>
            </a:r>
            <a:endParaRPr lang="en-GB" sz="2800" b="1" dirty="0"/>
          </a:p>
        </p:txBody>
      </p:sp>
      <p:pic>
        <p:nvPicPr>
          <p:cNvPr id="3" name="Ugly Journey of Our Trash Arabic subti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28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حدّد ما الذي يمكنك القيام به لتقليل النّفايات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البحريّة </a:t>
            </a:r>
            <a:r>
              <a:rPr lang="ar-AE" sz="3200" b="1" dirty="0"/>
              <a:t>في البيئة تحت الماء.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أصبح ناشطاً ضدّ النّفايات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78" y="281554"/>
            <a:ext cx="5278274" cy="2198035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66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" y="1833851"/>
            <a:ext cx="1183409" cy="1591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886" y="2704970"/>
            <a:ext cx="6188364" cy="3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3886" y="6219570"/>
            <a:ext cx="618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600" dirty="0"/>
              <a:t>رسوم بيانيّة تفاعليّة لحالة السّوق العالميّة لمنتجات أسماك القرش على </a:t>
            </a:r>
            <a:r>
              <a:rPr lang="ar-AE" sz="1600" dirty="0" smtClean="0"/>
              <a:t>موقع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 Project </a:t>
            </a:r>
            <a:r>
              <a:rPr lang="en-GB" sz="1600" dirty="0"/>
              <a:t>AWARE</a:t>
            </a:r>
            <a:r>
              <a:rPr lang="ar-AE" sz="1600" dirty="0" smtClean="0"/>
              <a:t>الإلكتروني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ابحث عن الأسماك التي تكون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مستديمة </a:t>
            </a:r>
            <a:r>
              <a:rPr lang="ar-AE" sz="3200" b="1" dirty="0"/>
              <a:t>في السّوق المحليّة. 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اختر المأكولات البحريّة بطريقة مسؤولة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43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856124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7349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#ProjectAWARE</a:t>
            </a:r>
            <a:r>
              <a:rPr lang="en-GB" dirty="0"/>
              <a:t>	</a:t>
            </a:r>
            <a:r>
              <a:rPr lang="en-GB" dirty="0" smtClean="0"/>
              <a:t>#AWAREImpact	#10Tips4Divers</a:t>
            </a:r>
            <a:br>
              <a:rPr lang="en-GB" dirty="0" smtClean="0"/>
            </a:br>
            <a:r>
              <a:rPr lang="en-GB" dirty="0" smtClean="0"/>
              <a:t>              #DiveAgainstDebris	     #AdoptADiveSite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وضّح ما الذي يقوم به غواصو سكوبا، وممارسو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الغطس </a:t>
            </a:r>
            <a:r>
              <a:rPr lang="ar-AE" sz="3200" b="1" dirty="0"/>
              <a:t>السّطحيّ وممارسو السّباحة بالقصبة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لاتّخاذ </a:t>
            </a:r>
            <a:r>
              <a:rPr lang="ar-AE" sz="3200" b="1" dirty="0"/>
              <a:t>إجراءات فعّالة. 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اتخذ إجراءات فعّالة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4249824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 flipH="1"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6499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 smtClean="0">
                <a:solidFill>
                  <a:schemeClr val="bg1"/>
                </a:solidFill>
              </a:rPr>
              <a:t>نظرة عامة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54687" y="3445920"/>
            <a:ext cx="3971634" cy="369332"/>
            <a:chOff x="2207240" y="3445920"/>
            <a:chExt cx="397163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2207240" y="3445920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منظّمة </a:t>
              </a:r>
              <a:r>
                <a:rPr lang="en-GB" dirty="0" smtClean="0"/>
                <a:t> Project </a:t>
              </a:r>
              <a:r>
                <a:rPr lang="en-GB" dirty="0"/>
                <a:t>AWARE </a:t>
              </a:r>
              <a:r>
                <a:rPr lang="ar-AE" dirty="0"/>
                <a:t>ومهمّتها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864549" y="3490900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896328" y="3981411"/>
            <a:ext cx="4829993" cy="646331"/>
            <a:chOff x="1348881" y="3981411"/>
            <a:chExt cx="482999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48881" y="3981411"/>
              <a:ext cx="4409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10 نصائح للغواصين: من الوعي إلى اتخاذ الإجراءات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smtClean="0"/>
                <a:t> &lt;&lt; </a:t>
              </a:r>
              <a:r>
                <a:rPr lang="ar-AE" dirty="0" smtClean="0"/>
                <a:t>ورشة </a:t>
              </a:r>
              <a:r>
                <a:rPr lang="ar-AE" dirty="0"/>
                <a:t>عمل اتّخاذ الإجراءات الفعّالة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864549" y="4161024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391439" y="4793901"/>
            <a:ext cx="4335563" cy="369332"/>
            <a:chOff x="1843992" y="4793901"/>
            <a:chExt cx="433556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843992" y="47939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 smtClean="0"/>
                <a:t>مراجعة المعلومات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865230" y="48069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754687" y="2910429"/>
            <a:ext cx="3971634" cy="369332"/>
            <a:chOff x="2207240" y="2910429"/>
            <a:chExt cx="3971634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2207240" y="2910429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مقدمة وأهداف الدورة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864549" y="2955409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3391439" y="5329392"/>
            <a:ext cx="4335563" cy="369332"/>
            <a:chOff x="1843992" y="5329392"/>
            <a:chExt cx="4335563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843992" y="5329392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ابق على اتصال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865230" y="5342452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391439" y="5864881"/>
            <a:ext cx="4335563" cy="369332"/>
            <a:chOff x="1843992" y="5864881"/>
            <a:chExt cx="4335563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843992" y="586488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التّأهيل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865230" y="587794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37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6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22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64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2549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 smtClean="0"/>
                <a:t>© vipdiving</a:t>
              </a:r>
              <a:endParaRPr lang="en-GB" sz="700" b="1" dirty="0"/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5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21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24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56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صف كيفيّة البحث عن مواقع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لعطلة </a:t>
            </a:r>
            <a:r>
              <a:rPr lang="ar-AE" sz="3200" b="1" dirty="0"/>
              <a:t>صديقة للبيئة.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كن سائحاً بيئيّاً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12" y="293209"/>
            <a:ext cx="5538542" cy="2195576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21" y="2630441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14" y="2693024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36" y="4471808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8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5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عدّد ثلاث وسائل لتقليص بصمتك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الكربونيّة </a:t>
            </a:r>
            <a:r>
              <a:rPr lang="ar-AE" sz="3200" b="1" dirty="0"/>
              <a:t>خلال الأشهر الستّة القادمة.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قلّص بصمتك الكربونيّة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399770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87" y="229003"/>
            <a:ext cx="5648594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5790028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28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4789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194787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491123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7009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954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حدّد وسائل يمكنك من خلالها الالتزام بكونك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جزءاً </a:t>
            </a:r>
            <a:r>
              <a:rPr lang="ar-AE" sz="3200" b="1" dirty="0"/>
              <a:t>من حركة الحفاظ على المحيطات والإعطاء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بالمقابل </a:t>
            </a:r>
            <a:r>
              <a:rPr lang="ar-AE" sz="3200" b="1" dirty="0"/>
              <a:t>لصالح المحيطات.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أعطِ بالمقابل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 smtClean="0"/>
              <a:t>إن </a:t>
            </a:r>
            <a:r>
              <a:rPr lang="ar-SA" b="1" dirty="0"/>
              <a:t>مراجعة معلومات تخصص </a:t>
            </a:r>
            <a:r>
              <a:rPr lang="en-US" b="1" dirty="0"/>
              <a:t>Project AWARE </a:t>
            </a:r>
            <a:r>
              <a:rPr lang="ar-SA" b="1" dirty="0" smtClean="0"/>
              <a:t> </a:t>
            </a:r>
            <a:r>
              <a:rPr lang="ar-SA" dirty="0"/>
              <a:t>هي خطة عمل لالتزامك في التغيير </a:t>
            </a:r>
            <a:endParaRPr lang="en-GB" dirty="0"/>
          </a:p>
          <a:p>
            <a:pPr algn="r" rtl="1"/>
            <a:endParaRPr lang="en-GB" dirty="0"/>
          </a:p>
          <a:p>
            <a:pPr algn="r" rtl="1"/>
            <a:r>
              <a:rPr lang="ar-SA" dirty="0" smtClean="0"/>
              <a:t>اعمل من خلال نقاشات ورشات عمل</a:t>
            </a:r>
            <a:r>
              <a:rPr lang="en-GB" dirty="0" smtClean="0"/>
              <a:t>  </a:t>
            </a:r>
            <a:r>
              <a:rPr lang="ar-SA" dirty="0" smtClean="0"/>
              <a:t>اتخاذ الإجراءات الفعالة لخلق خطة عمل خاصة بك للالتزام الشخصي والإجراءات التي يمكنك اتخاذها لمساعدة البيئة.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74" y="3323364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2800" b="1" dirty="0" smtClean="0"/>
              <a:t> </a:t>
            </a:r>
            <a:r>
              <a:rPr lang="ar-AE" sz="2800" b="1" dirty="0" smtClean="0"/>
              <a:t>تخصّص </a:t>
            </a:r>
            <a:r>
              <a:rPr lang="en-GB" sz="2800" b="1" dirty="0" smtClean="0"/>
              <a:t> Project AWARE</a:t>
            </a:r>
            <a:r>
              <a:rPr lang="ar-AE" sz="2800" b="1" dirty="0" smtClean="0"/>
              <a:t>مراجعة </a:t>
            </a:r>
            <a:r>
              <a:rPr lang="ar-AE" sz="2800" b="1" dirty="0"/>
              <a:t>المعلومات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9" y="4203375"/>
            <a:ext cx="3258742" cy="1791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793" y="1495478"/>
            <a:ext cx="2543175" cy="9334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40236" y="1548476"/>
            <a:ext cx="4014680" cy="923330"/>
            <a:chOff x="1698276" y="1708648"/>
            <a:chExt cx="4014680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1698276" y="1708648"/>
              <a:ext cx="35510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التّسجيل في نشرة </a:t>
              </a:r>
              <a:r>
                <a:rPr lang="en-GB" dirty="0"/>
                <a:t>Project AWARE </a:t>
              </a:r>
              <a:r>
                <a:rPr lang="ar-AE" dirty="0"/>
                <a:t>الإخباريّة من أجل الحصول على آخر أخبار المحيطات والدّعوات إلى التّحرّكات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398631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752850" y="2766303"/>
            <a:ext cx="4802066" cy="1754326"/>
            <a:chOff x="910890" y="2766303"/>
            <a:chExt cx="4802066" cy="1754326"/>
          </a:xfrm>
        </p:grpSpPr>
        <p:sp>
          <p:nvSpPr>
            <p:cNvPr id="13" name="TextBox 12"/>
            <p:cNvSpPr txBox="1"/>
            <p:nvPr/>
          </p:nvSpPr>
          <p:spPr>
            <a:xfrm>
              <a:off x="910890" y="2766303"/>
              <a:ext cx="433839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تابع </a:t>
              </a:r>
              <a:r>
                <a:rPr lang="en-US" b="1" dirty="0"/>
                <a:t>Project AWARE </a:t>
              </a:r>
              <a:r>
                <a:rPr lang="ar-SA" b="1" dirty="0" smtClean="0"/>
                <a:t> </a:t>
              </a:r>
              <a:r>
                <a:rPr lang="ar-SA" dirty="0"/>
                <a:t>على أوساط التواصل الاجتماعي</a:t>
              </a:r>
              <a:endParaRPr lang="en-GB" dirty="0"/>
            </a:p>
            <a:p>
              <a:pPr algn="r" rtl="1"/>
              <a:r>
                <a:rPr lang="en-GB" dirty="0" smtClean="0"/>
                <a:t>Facebook</a:t>
              </a:r>
              <a:r>
                <a:rPr lang="en-GB" dirty="0"/>
                <a:t>: @ProjectAWAREFoundation</a:t>
              </a:r>
              <a:endParaRPr lang="en-GB" dirty="0" smtClean="0"/>
            </a:p>
            <a:p>
              <a:pPr algn="r" rtl="1"/>
              <a:r>
                <a:rPr lang="en-GB" dirty="0" smtClean="0"/>
                <a:t>Instagram: @projectaware</a:t>
              </a:r>
            </a:p>
            <a:p>
              <a:pPr algn="r" rtl="1"/>
              <a:r>
                <a:rPr lang="en-GB" dirty="0" smtClean="0"/>
                <a:t>Twitter: @projectaware</a:t>
              </a:r>
            </a:p>
            <a:p>
              <a:pPr algn="r" rtl="1"/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98631" y="2945916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176988" y="4538128"/>
            <a:ext cx="4377928" cy="1200329"/>
            <a:chOff x="1335028" y="4538128"/>
            <a:chExt cx="4377928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453812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استخدم</a:t>
              </a:r>
              <a:r>
                <a:rPr lang="en-GB" dirty="0" smtClean="0"/>
                <a:t>  </a:t>
              </a:r>
              <a:r>
                <a:rPr lang="ar-SA" dirty="0" smtClean="0"/>
                <a:t>وسم  </a:t>
              </a:r>
              <a:r>
                <a:rPr lang="ar-SA" dirty="0"/>
                <a:t>التواصل </a:t>
              </a:r>
              <a:r>
                <a:rPr lang="ar-SA" dirty="0" smtClean="0"/>
                <a:t>الاجتماعي:</a:t>
              </a:r>
              <a:endParaRPr lang="en-GB" dirty="0"/>
            </a:p>
            <a:p>
              <a:pPr algn="r" rtl="1"/>
              <a:endParaRPr lang="en-GB" dirty="0" smtClean="0"/>
            </a:p>
            <a:p>
              <a:pPr algn="r" rtl="1"/>
              <a:r>
                <a:rPr lang="en-GB" dirty="0" smtClean="0"/>
                <a:t>#ProjectAWARE</a:t>
              </a:r>
            </a:p>
            <a:p>
              <a:pPr algn="r" rtl="1"/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398631" y="471774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14353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5504" y="533934"/>
            <a:ext cx="787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 smtClean="0"/>
              <a:t>ابق على اتصال .....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9" y="360480"/>
            <a:ext cx="770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2800" b="1" dirty="0" smtClean="0"/>
              <a:t>  Project AWARE Specialty Certification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23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313" y="1729559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/>
              <a:t>التأهيل: </a:t>
            </a:r>
          </a:p>
          <a:p>
            <a:pPr algn="r" rtl="1"/>
            <a:r>
              <a:rPr lang="ar-SA" sz="1600" dirty="0"/>
              <a:t>لا تنسى </a:t>
            </a:r>
            <a:r>
              <a:rPr lang="ar-SA" sz="1600" dirty="0" smtClean="0"/>
              <a:t>اختيار التبرع </a:t>
            </a:r>
            <a:r>
              <a:rPr lang="ar-SA" sz="1600" dirty="0"/>
              <a:t>للحصول على اصدار </a:t>
            </a:r>
            <a:r>
              <a:rPr lang="en-US" sz="1600" dirty="0"/>
              <a:t>Project AWARE</a:t>
            </a:r>
            <a:r>
              <a:rPr lang="en-US" sz="1600" b="1" dirty="0"/>
              <a:t> </a:t>
            </a:r>
            <a:r>
              <a:rPr lang="ar-SA" sz="1600" b="1" dirty="0"/>
              <a:t> </a:t>
            </a:r>
            <a:r>
              <a:rPr lang="ar-SA" sz="1600" dirty="0"/>
              <a:t>من بطاقة تأهيل </a:t>
            </a:r>
            <a:r>
              <a:rPr lang="en-GB" sz="1600" dirty="0"/>
              <a:t>PADI</a:t>
            </a:r>
            <a:r>
              <a:rPr lang="ar-SA" sz="1600" dirty="0"/>
              <a:t> الخاصة </a:t>
            </a:r>
            <a:r>
              <a:rPr lang="ar-SA" sz="1600" dirty="0" smtClean="0"/>
              <a:t>بك لتخصص </a:t>
            </a:r>
            <a:r>
              <a:rPr lang="en-US" sz="1600" dirty="0"/>
              <a:t>Project </a:t>
            </a:r>
            <a:r>
              <a:rPr lang="en-US" sz="1600" dirty="0" smtClean="0"/>
              <a:t>AWARE</a:t>
            </a:r>
            <a:r>
              <a:rPr lang="ar-SA" sz="1600" dirty="0" smtClean="0"/>
              <a:t> هذا </a:t>
            </a:r>
            <a:endParaRPr lang="ar-SA" sz="1600" dirty="0"/>
          </a:p>
          <a:p>
            <a:pPr algn="r" rtl="1"/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72109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055490" y="4307443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/>
              <a:t>دورات </a:t>
            </a:r>
            <a:r>
              <a:rPr lang="en-US" sz="1600" b="1" dirty="0"/>
              <a:t>Project AWARE</a:t>
            </a:r>
            <a:r>
              <a:rPr lang="ar-SA" sz="1600" b="1" dirty="0"/>
              <a:t> </a:t>
            </a:r>
            <a:r>
              <a:rPr lang="ar-SA" sz="1600" dirty="0" smtClean="0"/>
              <a:t>أخرى: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ar-SA" sz="1600" dirty="0" smtClean="0"/>
              <a:t>ما هي دورتك التالية الخاصة في الحفاظ؟ لماذا لا تختر من تخصص الغوص ضد النفايات*، و</a:t>
            </a:r>
            <a:r>
              <a:rPr lang="en-GB" sz="1600" dirty="0" smtClean="0"/>
              <a:t>AWARE</a:t>
            </a:r>
            <a:r>
              <a:rPr lang="ar-SA" sz="1600" dirty="0" smtClean="0"/>
              <a:t> للفاظ على القروش، الحفاظ على الشعاب المرجانية و العديد من التخصصات .....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 flipH="1"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29" y="1624224"/>
            <a:ext cx="769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 smtClean="0">
                <a:solidFill>
                  <a:schemeClr val="bg1"/>
                </a:solidFill>
              </a:rPr>
              <a:t>لقد غطينا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59133" y="3445920"/>
            <a:ext cx="4006803" cy="369332"/>
            <a:chOff x="2207240" y="3445920"/>
            <a:chExt cx="4006803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2207240" y="3445920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منظّمة </a:t>
              </a:r>
              <a:r>
                <a:rPr lang="en-GB" dirty="0"/>
                <a:t> Project AWARE </a:t>
              </a:r>
              <a:r>
                <a:rPr lang="ar-AE" dirty="0"/>
                <a:t>ومهمّتها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899718" y="3490900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300774" y="3981411"/>
            <a:ext cx="4865162" cy="646331"/>
            <a:chOff x="1348881" y="3981411"/>
            <a:chExt cx="486516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48881" y="3981411"/>
              <a:ext cx="4409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GB" dirty="0"/>
                <a:t>10 Tips for Divers: From Awareness to Action</a:t>
              </a:r>
              <a:br>
                <a:rPr lang="en-GB" dirty="0"/>
              </a:br>
              <a:r>
                <a:rPr lang="en-GB" dirty="0"/>
                <a:t> &lt;&lt; </a:t>
              </a:r>
              <a:r>
                <a:rPr lang="ar-AE" dirty="0"/>
                <a:t>ورشة عمل اتّخاذ الإجراءات الفعّالة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899718" y="4161024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795885" y="4793901"/>
            <a:ext cx="4370732" cy="369332"/>
            <a:chOff x="1843992" y="4793901"/>
            <a:chExt cx="437073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843992" y="47939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تخصّص </a:t>
              </a:r>
              <a:r>
                <a:rPr lang="en-GB" dirty="0"/>
                <a:t> Project AWARE</a:t>
              </a:r>
              <a:r>
                <a:rPr lang="ar-AE" dirty="0"/>
                <a:t>مراجعة المعلومات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900399" y="48069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159133" y="2910429"/>
            <a:ext cx="4006803" cy="369332"/>
            <a:chOff x="2207240" y="2910429"/>
            <a:chExt cx="4006803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2207240" y="2910429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/>
                <a:t>مقدمة وأهداف الدورة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899718" y="2955409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3795885" y="5329392"/>
            <a:ext cx="4370732" cy="369332"/>
            <a:chOff x="1843992" y="5329392"/>
            <a:chExt cx="4370732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843992" y="5329392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dirty="0" smtClean="0"/>
                <a:t>ابق على اتصال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900399" y="5342452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795885" y="5864881"/>
            <a:ext cx="4370732" cy="369332"/>
            <a:chOff x="1843992" y="5864881"/>
            <a:chExt cx="4370732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843992" y="586488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dirty="0"/>
                <a:t>التّأهيل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900399" y="587794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839" y="363042"/>
            <a:ext cx="785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 smtClean="0"/>
              <a:t>مقدمة وأهداف الدورة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8731" y="1076276"/>
            <a:ext cx="4201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/>
              <a:t>أهداف الدورة: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ar-SA" sz="1600" dirty="0" smtClean="0"/>
              <a:t>تركز دورة </a:t>
            </a:r>
            <a:r>
              <a:rPr lang="en-US" sz="1600" b="1" dirty="0"/>
              <a:t>Project AWARE </a:t>
            </a:r>
            <a:r>
              <a:rPr lang="ar-SA" sz="1600" b="1" dirty="0" smtClean="0"/>
              <a:t> التخصصية على « نصائح </a:t>
            </a:r>
            <a:r>
              <a:rPr lang="en-US" sz="1600" b="1" dirty="0"/>
              <a:t>Project AWARE </a:t>
            </a:r>
            <a:r>
              <a:rPr lang="ar-SA" sz="1600" b="1" dirty="0" smtClean="0"/>
              <a:t> العشر للغواصين </a:t>
            </a:r>
            <a:r>
              <a:rPr lang="ar-SA" sz="1600" dirty="0"/>
              <a:t>« وتتوسع فيها لتقديم التوجيه ومساعدتك في القيام بالتغيير من أجر حماية المحيط</a:t>
            </a:r>
            <a:r>
              <a:rPr lang="ar-SA" sz="1600" dirty="0" smtClean="0"/>
              <a:t>.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3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4240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/>
              <a:t>التأهيل: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ar-SA" sz="1600" dirty="0" smtClean="0"/>
              <a:t>اختر التبرع للحصول على اصدار </a:t>
            </a:r>
            <a:r>
              <a:rPr lang="en-US" sz="1600" dirty="0"/>
              <a:t>Project AWARE</a:t>
            </a:r>
            <a:r>
              <a:rPr lang="en-US" sz="1600" b="1" dirty="0"/>
              <a:t> </a:t>
            </a:r>
            <a:r>
              <a:rPr lang="ar-SA" sz="1600" b="1" dirty="0" smtClean="0"/>
              <a:t> </a:t>
            </a:r>
            <a:r>
              <a:rPr lang="ar-SA" sz="1600" dirty="0"/>
              <a:t>من بطاقة تأهيل </a:t>
            </a:r>
            <a:r>
              <a:rPr lang="en-GB" sz="1600" dirty="0"/>
              <a:t>PADI</a:t>
            </a:r>
            <a:r>
              <a:rPr lang="ar-SA" sz="1600" dirty="0"/>
              <a:t> الخاصة بك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94283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88393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/>
              <a:t>دورات </a:t>
            </a:r>
            <a:r>
              <a:rPr lang="en-US" sz="1600" b="1" dirty="0"/>
              <a:t>Project AWARE </a:t>
            </a:r>
            <a:r>
              <a:rPr lang="ar-SA" sz="1600" b="1" dirty="0" smtClean="0"/>
              <a:t> أخرى: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ar-SA" sz="1600" dirty="0" smtClean="0"/>
              <a:t>يمكنك أيضاً أخذ تخصص الغوص ضد النفايات* أو تمصص </a:t>
            </a:r>
            <a:r>
              <a:rPr lang="en-GB" sz="1600" dirty="0" smtClean="0"/>
              <a:t>AWARE</a:t>
            </a:r>
            <a:r>
              <a:rPr lang="ar-SA" sz="1600" dirty="0" smtClean="0"/>
              <a:t> للحفاظ على القروش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840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2800" b="1" dirty="0" smtClean="0"/>
              <a:t>  Project AWARE and Its Mission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81454" y="1185311"/>
            <a:ext cx="639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dirty="0" smtClean="0"/>
              <a:t> Project AWARE</a:t>
            </a:r>
            <a:r>
              <a:rPr lang="ar-AE" dirty="0" smtClean="0"/>
              <a:t>هي </a:t>
            </a:r>
            <a:r>
              <a:rPr lang="ar-AE" dirty="0"/>
              <a:t>منظّمة غير ربحيّة مسجّلة وحركة عالميّة لحماية المحيطات مدعومة من قِبل مجتمع من المغامرين.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40" y="2467560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8" y="1901273"/>
            <a:ext cx="57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 smtClean="0"/>
              <a:t>الرؤية :</a:t>
            </a:r>
            <a:r>
              <a:rPr lang="en-US" b="1" dirty="0" smtClean="0"/>
              <a:t> </a:t>
            </a:r>
            <a:r>
              <a:rPr lang="ar-AE" dirty="0"/>
              <a:t>تتمثّل رؤية </a:t>
            </a:r>
            <a:r>
              <a:rPr lang="en-GB" dirty="0" smtClean="0"/>
              <a:t> </a:t>
            </a:r>
            <a:r>
              <a:rPr lang="en-US" dirty="0" smtClean="0"/>
              <a:t>Project </a:t>
            </a:r>
            <a:r>
              <a:rPr lang="en-US" dirty="0"/>
              <a:t>AWARE </a:t>
            </a:r>
            <a:r>
              <a:rPr lang="ar-AE" dirty="0"/>
              <a:t>بالعودة إلى محيط نظيف وصحّي.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 smtClean="0"/>
              <a:t>المهمة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ar-AE" dirty="0"/>
              <a:t>تتمثّل مهمّة </a:t>
            </a:r>
            <a:r>
              <a:rPr lang="en-GB" dirty="0" smtClean="0"/>
              <a:t> </a:t>
            </a:r>
            <a:r>
              <a:rPr lang="en-US" dirty="0" smtClean="0"/>
              <a:t>Project </a:t>
            </a:r>
            <a:r>
              <a:rPr lang="en-US" dirty="0"/>
              <a:t>AWARE </a:t>
            </a:r>
            <a:r>
              <a:rPr lang="ar-AE" dirty="0"/>
              <a:t>بربط الشّغف لمغامرة المحيطات مع غرض الحفاظ البحريّ لإحداث تغييرات دائمة.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77" y="244552"/>
            <a:ext cx="560402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61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89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61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58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3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كن خبيراً في الطّفو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ما الخطوات الثّلاث التي يمكنك اتخاذها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خلال </a:t>
            </a:r>
            <a:r>
              <a:rPr lang="ar-AE" sz="3200" b="1" dirty="0"/>
              <a:t>الأشهر الستّة التّالية لتحسين </a:t>
            </a:r>
            <a:r>
              <a:rPr lang="ar-AE" sz="3200" b="1" dirty="0" err="1"/>
              <a:t>طفويتك</a:t>
            </a:r>
            <a:r>
              <a:rPr lang="ar-AE" sz="3200" b="1" dirty="0"/>
              <a:t>؟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0" y="279020"/>
            <a:ext cx="4598887" cy="2175855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64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51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43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32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 ما الأمور الثّلاثة التي يمكنك القيام بها لتصبح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قدوة </a:t>
            </a:r>
            <a:r>
              <a:rPr lang="ar-AE" sz="3200" b="1" dirty="0"/>
              <a:t>حسنة أفضل للكوكب، مع ارتداء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ar-AE" sz="3200" b="1" dirty="0" smtClean="0"/>
              <a:t>الزّعانف </a:t>
            </a:r>
            <a:r>
              <a:rPr lang="ar-AE" sz="3200" b="1" dirty="0"/>
              <a:t>وبدون ارتدائها؟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/>
              <a:t>ورشة عمل اتّخاذ الإجراءات الفعّالة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ar-AE" sz="2400" b="1" dirty="0">
                <a:solidFill>
                  <a:schemeClr val="bg1"/>
                </a:solidFill>
              </a:rPr>
              <a:t>كن قدوة حسنة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8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70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912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13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482622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9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7290</TotalTime>
  <Words>411</Words>
  <Application>Microsoft Office PowerPoint</Application>
  <PresentationFormat>On-screen Show (4:3)</PresentationFormat>
  <Paragraphs>86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166</cp:revision>
  <cp:lastPrinted>2018-06-30T08:05:37Z</cp:lastPrinted>
  <dcterms:created xsi:type="dcterms:W3CDTF">2017-03-15T14:33:03Z</dcterms:created>
  <dcterms:modified xsi:type="dcterms:W3CDTF">2020-01-08T12:13:53Z</dcterms:modified>
</cp:coreProperties>
</file>