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5879" autoAdjust="0"/>
  </p:normalViewPr>
  <p:slideViewPr>
    <p:cSldViewPr snapToGrid="0" showGuides="1">
      <p:cViewPr varScale="1">
        <p:scale>
          <a:sx n="111" d="100"/>
          <a:sy n="111" d="100"/>
        </p:scale>
        <p:origin x="173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8A00D83-B6A1-4EBE-943A-1929A215B277}"/>
    <pc:docChg chg="modSld">
      <pc:chgData name="" userId="" providerId="" clId="Web-{B8A00D83-B6A1-4EBE-943A-1929A215B277}" dt="2019-07-24T04:54:06.669" v="4" actId="20577"/>
      <pc:docMkLst>
        <pc:docMk/>
      </pc:docMkLst>
      <pc:sldChg chg="modSp">
        <pc:chgData name="" userId="" providerId="" clId="Web-{B8A00D83-B6A1-4EBE-943A-1929A215B277}" dt="2019-07-24T04:54:05.465" v="2" actId="20577"/>
        <pc:sldMkLst>
          <pc:docMk/>
          <pc:sldMk cId="2729478616" sldId="397"/>
        </pc:sldMkLst>
        <pc:spChg chg="mod">
          <ac:chgData name="" userId="" providerId="" clId="Web-{B8A00D83-B6A1-4EBE-943A-1929A215B277}" dt="2019-07-24T04:54:05.465" v="2" actId="20577"/>
          <ac:spMkLst>
            <pc:docMk/>
            <pc:sldMk cId="2729478616" sldId="397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https://youtu.be/g_HbR1Ugv08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00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 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專長課程</a:t>
            </a:r>
            <a:endParaRPr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課程指</a:t>
            </a: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引</a:t>
            </a:r>
            <a:endParaRPr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5233" y="2505736"/>
            <a:ext cx="573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如何在社交媒體上使用照片來提高公眾意識？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辨識其中一個在你所在地區的環境問題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只帶走相片 </a:t>
            </a:r>
            <a:r>
              <a: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只留下氣泡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8184" y="2505736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見過海洋生物之間的互動嗎？列舉以往與海洋動物互動的經驗，包括正面的和負面的，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描述不同的方法以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鼓勵那些恰當的行為。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保護水中生物的生活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9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人類垃圾的醜陋之旅</a:t>
            </a: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1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368" y="2505736"/>
            <a:ext cx="3715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能做什麽來減少海洋環境裏的垃圾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隨手撿起海洋廢棄物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0217" y="2704970"/>
            <a:ext cx="6295456" cy="3820242"/>
            <a:chOff x="530217" y="2704970"/>
            <a:chExt cx="6295456" cy="38202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0217" y="6186658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rgbClr val="FFC000"/>
                  </a:solidFill>
                  <a:latin typeface="Arial Unicode MS" panose="020B0604020202020204" pitchFamily="34" charset="-128"/>
                  <a:ea typeface="inherit"/>
                </a:rPr>
                <a:t>鯊魚產品全球市場狀況圖</a:t>
              </a:r>
              <a:r>
                <a:rPr lang="zh-TW" altLang="en-US" sz="800" dirty="0">
                  <a:solidFill>
                    <a:srgbClr val="FFC000"/>
                  </a:solidFill>
                </a:rPr>
                <a:t> </a:t>
              </a:r>
              <a:endParaRPr lang="zh-TW" altLang="en-US" sz="2400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9611" y="2505736"/>
            <a:ext cx="4044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在哪裏可以查出本地可持續魚類的清單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負責任地選擇海鮮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46" y="4533288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#ProjectAWARE	#AWAREImpact	#10Tips4Divers</a:t>
            </a:r>
            <a:br>
              <a:rPr lang="en-GB" dirty="0"/>
            </a:br>
            <a:r>
              <a:rPr lang="en-GB" dirty="0"/>
              <a:t>              #DiveAgainstDebris	     #AdoptADiveSite	</a:t>
            </a:r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7698" y="2505736"/>
            <a:ext cx="5008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水肺式潛水員、自由潛水者和潛泳者如何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採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取行動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採取行動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概</a:t>
            </a:r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覽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2933" y="3501319"/>
            <a:ext cx="6044737" cy="369332"/>
            <a:chOff x="852933" y="3445920"/>
            <a:chExt cx="6044737" cy="369332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xmlns="" id="{A03B3F53-C33D-9144-854E-8365A89308F6}"/>
                </a:ext>
              </a:extLst>
            </p:cNvPr>
            <p:cNvSpPr txBox="1"/>
            <p:nvPr/>
          </p:nvSpPr>
          <p:spPr>
            <a:xfrm>
              <a:off x="1532617" y="3445920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AWARE 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及其使命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52933" y="3487035"/>
              <a:ext cx="314325" cy="287103"/>
              <a:chOff x="1428850" y="3132147"/>
              <a:chExt cx="188673" cy="329538"/>
            </a:xfrm>
          </p:grpSpPr>
          <p:sp>
            <p:nvSpPr>
              <p:cNvPr id="3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52933" y="4092209"/>
            <a:ext cx="6044737" cy="369332"/>
            <a:chOff x="852933" y="4030103"/>
            <a:chExt cx="6044737" cy="369332"/>
          </a:xfrm>
        </p:grpSpPr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0C8E78A3-53DD-5D4F-9B7E-3CEE83178D9C}"/>
                </a:ext>
              </a:extLst>
            </p:cNvPr>
            <p:cNvSpPr txBox="1"/>
            <p:nvPr/>
          </p:nvSpPr>
          <p:spPr>
            <a:xfrm>
              <a:off x="1532617" y="4030103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給潛水者的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項提示</a:t>
              </a:r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從意識到行動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&gt;&gt;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行動工作坊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52933" y="4071218"/>
              <a:ext cx="314325" cy="287103"/>
              <a:chOff x="1428850" y="3132147"/>
              <a:chExt cx="188673" cy="329538"/>
            </a:xfrm>
          </p:grpSpPr>
          <p:sp>
            <p:nvSpPr>
              <p:cNvPr id="38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53614" y="4683097"/>
            <a:ext cx="6043375" cy="369332"/>
            <a:chOff x="853614" y="4793899"/>
            <a:chExt cx="6043375" cy="369332"/>
          </a:xfrm>
        </p:grpSpPr>
        <p:sp>
          <p:nvSpPr>
            <p:cNvPr id="50" name="TextBox 17">
              <a:extLst>
                <a:ext uri="{FF2B5EF4-FFF2-40B4-BE49-F238E27FC236}">
                  <a16:creationId xmlns:a16="http://schemas.microsoft.com/office/drawing/2014/main" xmlns="" id="{9D26C687-E1DD-334D-95D7-2BF3F00828B2}"/>
                </a:ext>
              </a:extLst>
            </p:cNvPr>
            <p:cNvSpPr txBox="1"/>
            <p:nvPr/>
          </p:nvSpPr>
          <p:spPr>
            <a:xfrm>
              <a:off x="1532616" y="4793899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知識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複習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53614" y="4835016"/>
              <a:ext cx="314325" cy="287103"/>
              <a:chOff x="1428850" y="3132147"/>
              <a:chExt cx="188673" cy="329538"/>
            </a:xfrm>
          </p:grpSpPr>
          <p:sp>
            <p:nvSpPr>
              <p:cNvPr id="7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52933" y="2910429"/>
            <a:ext cx="6044736" cy="369332"/>
            <a:chOff x="852933" y="2910429"/>
            <a:chExt cx="6044736" cy="369332"/>
          </a:xfrm>
        </p:grpSpPr>
        <p:sp>
          <p:nvSpPr>
            <p:cNvPr id="55" name="TextBox 24">
              <a:extLst>
                <a:ext uri="{FF2B5EF4-FFF2-40B4-BE49-F238E27FC236}">
                  <a16:creationId xmlns:a16="http://schemas.microsoft.com/office/drawing/2014/main" xmlns="" id="{D9DEEC42-6169-F642-A72C-494FA67F6BC0}"/>
                </a:ext>
              </a:extLst>
            </p:cNvPr>
            <p:cNvSpPr txBox="1"/>
            <p:nvPr/>
          </p:nvSpPr>
          <p:spPr>
            <a:xfrm>
              <a:off x="1532616" y="2910429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課程簡介及目標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52933" y="2951544"/>
              <a:ext cx="314325" cy="287103"/>
              <a:chOff x="1428850" y="3132147"/>
              <a:chExt cx="188673" cy="329538"/>
            </a:xfrm>
          </p:grpSpPr>
          <p:sp>
            <p:nvSpPr>
              <p:cNvPr id="74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853614" y="5273989"/>
            <a:ext cx="6044056" cy="369332"/>
            <a:chOff x="853614" y="5329392"/>
            <a:chExt cx="6044056" cy="369332"/>
          </a:xfrm>
        </p:grpSpPr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xmlns="" id="{C5D23ADD-C083-1B4C-9379-75705B519165}"/>
                </a:ext>
              </a:extLst>
            </p:cNvPr>
            <p:cNvSpPr txBox="1"/>
            <p:nvPr/>
          </p:nvSpPr>
          <p:spPr>
            <a:xfrm>
              <a:off x="1533297" y="5329392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保持聯絡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53614" y="5370507"/>
              <a:ext cx="314325" cy="287103"/>
              <a:chOff x="1428850" y="3132147"/>
              <a:chExt cx="188673" cy="329538"/>
            </a:xfrm>
          </p:grpSpPr>
          <p:sp>
            <p:nvSpPr>
              <p:cNvPr id="7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3614" y="5864881"/>
            <a:ext cx="6044056" cy="369332"/>
            <a:chOff x="853614" y="5864881"/>
            <a:chExt cx="6044056" cy="369332"/>
          </a:xfrm>
        </p:grpSpPr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xmlns="" id="{30A397E3-0776-3A48-8521-8102B8BEC05B}"/>
                </a:ext>
              </a:extLst>
            </p:cNvPr>
            <p:cNvSpPr txBox="1"/>
            <p:nvPr/>
          </p:nvSpPr>
          <p:spPr>
            <a:xfrm>
              <a:off x="1533297" y="586488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認證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53614" y="5905996"/>
              <a:ext cx="314325" cy="287103"/>
              <a:chOff x="1428850" y="3132147"/>
              <a:chExt cx="188673" cy="329538"/>
            </a:xfrm>
          </p:grpSpPr>
          <p:sp>
            <p:nvSpPr>
              <p:cNvPr id="8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0292" y="2505736"/>
            <a:ext cx="3443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如何選擇生態旅行的度假地點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成為生態旅遊家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006" y="2505736"/>
            <a:ext cx="4917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在未來的六個月內減少你的碳足跡呢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減少你的碳足跡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5935" y="2505736"/>
            <a:ext cx="499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如何才能成為海洋保護事業的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份子並且回饋海洋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回饋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專業培訓課程知識回顧是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承諾改變的行動規劃表。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通過行動工作坊的討論來建立自己的行動規劃表，確定自己可以採取的行動，從而落實保護環境的承諾。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35" y="3116769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1412" y="337030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專長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</a:t>
            </a:r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程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知識回顧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674EC17-CBD7-D848-B599-F1F5CAF91536}"/>
              </a:ext>
            </a:extLst>
          </p:cNvPr>
          <p:cNvSpPr txBox="1"/>
          <p:nvPr/>
        </p:nvSpPr>
        <p:spPr>
          <a:xfrm>
            <a:off x="2826834" y="5823649"/>
            <a:ext cx="3490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我會遵守潛水者保護海洋環境的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項提示</a:t>
            </a: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646331"/>
            <a:chOff x="839079" y="1708648"/>
            <a:chExt cx="404695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註冊</a:t>
              </a: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 AWARE</a:t>
              </a:r>
              <a:r>
                <a:rPr lang="zh-CN" altLang="e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隨時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獲得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最新消息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4672035" cy="1384995"/>
            <a:chOff x="839079" y="1708648"/>
            <a:chExt cx="4672035" cy="1384995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41760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關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注</a:t>
              </a: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 AWARE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各大社交媒體賬號</a:t>
              </a:r>
            </a:p>
            <a:p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Facebook: @ProjectAWAREFoundation</a:t>
              </a:r>
            </a:p>
            <a:p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Instagram: @projectaware</a:t>
              </a:r>
            </a:p>
            <a:p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Twitter: @projectaware</a:t>
              </a:r>
            </a:p>
            <a:p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646331"/>
            <a:chOff x="839079" y="1708648"/>
            <a:chExt cx="4410205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在社交媒體上發帖時記得加上話題</a:t>
              </a:r>
              <a:r>
                <a:rPr lang="en-GB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 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#</a:t>
              </a: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ProjectAWARE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保持聯絡</a:t>
            </a:r>
            <a:r>
              <a:rPr lang="en-GB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長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認證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308" y="1735682"/>
            <a:ext cx="3777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認證</a:t>
            </a:r>
            <a:r>
              <a:rPr lang="en-GB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捐款後別忘了選擇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版本的認證卡，它是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PADI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長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程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訂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製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的認證卡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385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其他課程：</a:t>
            </a: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接下來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打算參加什麽環保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專長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？為何不選擇</a:t>
            </a:r>
            <a:r>
              <a:rPr lang="en-GB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Dive Against Debris</a:t>
            </a:r>
            <a:r>
              <a:rPr lang="en-GB" sz="16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r>
              <a:rPr lang="en-GB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AWARE Shark Conservation, Coral Reef Conservation </a:t>
            </a:r>
            <a:r>
              <a:rPr lang="en-GB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Specialties，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還有很多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941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我們涵蓋</a:t>
            </a:r>
            <a:r>
              <a: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了</a:t>
            </a:r>
            <a:r>
              <a:rPr lang="zh-CN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933" y="3501319"/>
            <a:ext cx="6044737" cy="369332"/>
            <a:chOff x="852933" y="3445920"/>
            <a:chExt cx="6044737" cy="369332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xmlns="" id="{F5B99389-079B-3949-BB29-FB2ED8AE76B9}"/>
                </a:ext>
              </a:extLst>
            </p:cNvPr>
            <p:cNvSpPr txBox="1"/>
            <p:nvPr/>
          </p:nvSpPr>
          <p:spPr>
            <a:xfrm>
              <a:off x="1532617" y="3445920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AWARE 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及其使命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52933" y="3487035"/>
              <a:ext cx="314325" cy="287103"/>
              <a:chOff x="1428850" y="3132147"/>
              <a:chExt cx="188673" cy="329538"/>
            </a:xfrm>
          </p:grpSpPr>
          <p:sp>
            <p:nvSpPr>
              <p:cNvPr id="3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52933" y="4092209"/>
            <a:ext cx="6044737" cy="369332"/>
            <a:chOff x="852933" y="4036629"/>
            <a:chExt cx="6044737" cy="369332"/>
          </a:xfrm>
        </p:grpSpPr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59D62259-03E3-4249-84EF-FDCB074003E5}"/>
                </a:ext>
              </a:extLst>
            </p:cNvPr>
            <p:cNvSpPr txBox="1"/>
            <p:nvPr/>
          </p:nvSpPr>
          <p:spPr>
            <a:xfrm>
              <a:off x="1532617" y="4036629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給潛水者的</a:t>
              </a:r>
              <a:r>
                <a: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項提示</a:t>
              </a:r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從意識到行動</a:t>
              </a:r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&gt;&gt;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行動工作坊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52933" y="4077744"/>
              <a:ext cx="314325" cy="287103"/>
              <a:chOff x="1428850" y="3132147"/>
              <a:chExt cx="188673" cy="329538"/>
            </a:xfrm>
          </p:grpSpPr>
          <p:sp>
            <p:nvSpPr>
              <p:cNvPr id="38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53614" y="4683099"/>
            <a:ext cx="6044056" cy="369332"/>
            <a:chOff x="853614" y="4793901"/>
            <a:chExt cx="6044056" cy="369332"/>
          </a:xfrm>
        </p:grpSpPr>
        <p:sp>
          <p:nvSpPr>
            <p:cNvPr id="50" name="TextBox 17">
              <a:extLst>
                <a:ext uri="{FF2B5EF4-FFF2-40B4-BE49-F238E27FC236}">
                  <a16:creationId xmlns:a16="http://schemas.microsoft.com/office/drawing/2014/main" xmlns="" id="{F08D8EC7-1C89-1E44-A1C0-4CF5417E181E}"/>
                </a:ext>
              </a:extLst>
            </p:cNvPr>
            <p:cNvSpPr txBox="1"/>
            <p:nvPr/>
          </p:nvSpPr>
          <p:spPr>
            <a:xfrm>
              <a:off x="1533297" y="479390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知識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複習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53614" y="4835016"/>
              <a:ext cx="314325" cy="287103"/>
              <a:chOff x="1428850" y="3132147"/>
              <a:chExt cx="188673" cy="329538"/>
            </a:xfrm>
          </p:grpSpPr>
          <p:sp>
            <p:nvSpPr>
              <p:cNvPr id="7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2933" y="2910429"/>
            <a:ext cx="6044737" cy="369332"/>
            <a:chOff x="852933" y="2910429"/>
            <a:chExt cx="6044737" cy="369332"/>
          </a:xfrm>
        </p:grpSpPr>
        <p:sp>
          <p:nvSpPr>
            <p:cNvPr id="55" name="TextBox 24">
              <a:extLst>
                <a:ext uri="{FF2B5EF4-FFF2-40B4-BE49-F238E27FC236}">
                  <a16:creationId xmlns:a16="http://schemas.microsoft.com/office/drawing/2014/main" xmlns="" id="{2E928131-6290-2844-96E9-3502C8745043}"/>
                </a:ext>
              </a:extLst>
            </p:cNvPr>
            <p:cNvSpPr txBox="1"/>
            <p:nvPr/>
          </p:nvSpPr>
          <p:spPr>
            <a:xfrm>
              <a:off x="1532616" y="2910429"/>
              <a:ext cx="5365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課程簡介及目標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52933" y="2951544"/>
              <a:ext cx="314325" cy="287103"/>
              <a:chOff x="1428850" y="3132147"/>
              <a:chExt cx="188673" cy="329538"/>
            </a:xfrm>
          </p:grpSpPr>
          <p:sp>
            <p:nvSpPr>
              <p:cNvPr id="74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853614" y="5273989"/>
            <a:ext cx="6044056" cy="369332"/>
            <a:chOff x="853614" y="5329392"/>
            <a:chExt cx="6044056" cy="369332"/>
          </a:xfrm>
        </p:grpSpPr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xmlns="" id="{B716DC67-BCBC-F147-9465-A738A9E5A908}"/>
                </a:ext>
              </a:extLst>
            </p:cNvPr>
            <p:cNvSpPr txBox="1"/>
            <p:nvPr/>
          </p:nvSpPr>
          <p:spPr>
            <a:xfrm>
              <a:off x="1533297" y="5329392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保持聯絡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53614" y="5370507"/>
              <a:ext cx="314325" cy="287103"/>
              <a:chOff x="1428850" y="3132147"/>
              <a:chExt cx="188673" cy="329538"/>
            </a:xfrm>
          </p:grpSpPr>
          <p:sp>
            <p:nvSpPr>
              <p:cNvPr id="7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53614" y="5864881"/>
            <a:ext cx="6044056" cy="369332"/>
            <a:chOff x="853614" y="5864881"/>
            <a:chExt cx="6044056" cy="369332"/>
          </a:xfrm>
        </p:grpSpPr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xmlns="" id="{6B12C8EC-5A5D-B143-A6B2-D9DFF4D9707C}"/>
                </a:ext>
              </a:extLst>
            </p:cNvPr>
            <p:cNvSpPr txBox="1"/>
            <p:nvPr/>
          </p:nvSpPr>
          <p:spPr>
            <a:xfrm>
              <a:off x="1533297" y="586488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認證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53614" y="5905996"/>
              <a:ext cx="314325" cy="287103"/>
              <a:chOff x="1428850" y="3132147"/>
              <a:chExt cx="188673" cy="329538"/>
            </a:xfrm>
          </p:grpSpPr>
          <p:sp>
            <p:nvSpPr>
              <p:cNvPr id="8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811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課程簡介及目標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3797078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latin typeface="Microsoft YaHei"/>
                <a:ea typeface="Microsoft YaHei"/>
              </a:rPr>
              <a:t>課程目標</a:t>
            </a:r>
            <a:r>
              <a:rPr lang="en-GB" altLang="zh-CN" sz="1600" b="1" dirty="0">
                <a:latin typeface="Microsoft YaHei"/>
                <a:ea typeface="Microsoft YaHei"/>
              </a:rPr>
              <a:t>:</a:t>
            </a:r>
            <a:r>
              <a:rPr 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1600" dirty="0">
                <a:latin typeface="Microsoft YaHei"/>
                <a:ea typeface="Microsoft YaHei"/>
              </a:rPr>
              <a:t>Project</a:t>
            </a:r>
            <a:r>
              <a:rPr lang="zh-CN" altLang="en-US" sz="1600" dirty="0">
                <a:latin typeface="Microsoft YaHei"/>
                <a:ea typeface="Microsoft YaHei"/>
              </a:rPr>
              <a:t> </a:t>
            </a:r>
            <a:r>
              <a:rPr lang="en-US" altLang="zh-CN" sz="1600" dirty="0">
                <a:latin typeface="Microsoft YaHei"/>
                <a:ea typeface="Microsoft YaHei"/>
              </a:rPr>
              <a:t>AWARE</a:t>
            </a:r>
            <a:r>
              <a:rPr lang="zh-TW" altLang="en-US" sz="1600" b="1" dirty="0">
                <a:latin typeface="Microsoft YaHei"/>
                <a:ea typeface="Microsoft YaHei"/>
              </a:rPr>
              <a:t>專長課程</a:t>
            </a:r>
            <a:r>
              <a:rPr lang="zh-TW" altLang="en-US" sz="1600" dirty="0">
                <a:latin typeface="Microsoft YaHei"/>
                <a:ea typeface="Microsoft YaHei"/>
              </a:rPr>
              <a:t>專注</a:t>
            </a:r>
            <a:r>
              <a:rPr lang="zh-CN" altLang="en-US" sz="1600" dirty="0">
                <a:latin typeface="Microsoft YaHei"/>
                <a:ea typeface="Microsoft YaHei"/>
              </a:rPr>
              <a:t>於</a:t>
            </a:r>
            <a:r>
              <a:rPr lang="en-US" altLang="zh-CN" sz="1600" dirty="0">
                <a:latin typeface="Microsoft YaHei"/>
                <a:ea typeface="Microsoft YaHei"/>
              </a:rPr>
              <a:t>[</a:t>
            </a:r>
            <a:r>
              <a:rPr lang="zh-CN" altLang="en-US" sz="1600" dirty="0">
                <a:latin typeface="Microsoft YaHei"/>
                <a:ea typeface="Microsoft YaHei"/>
              </a:rPr>
              <a:t>給潛水者的</a:t>
            </a:r>
            <a:r>
              <a:rPr lang="en-US" altLang="zh-CN" sz="1600" dirty="0">
                <a:latin typeface="Microsoft YaHei"/>
                <a:ea typeface="Microsoft YaHei"/>
              </a:rPr>
              <a:t>10</a:t>
            </a:r>
            <a:r>
              <a:rPr lang="zh-CN" altLang="en-US" sz="1600" dirty="0">
                <a:latin typeface="Microsoft YaHei"/>
                <a:ea typeface="Microsoft YaHei"/>
              </a:rPr>
              <a:t>個海洋環保技巧</a:t>
            </a:r>
            <a:r>
              <a:rPr lang="en-US" altLang="zh-CN" sz="1600" dirty="0">
                <a:latin typeface="Microsoft YaHei"/>
                <a:ea typeface="Microsoft YaHei"/>
              </a:rPr>
              <a:t>]</a:t>
            </a:r>
            <a:r>
              <a:rPr lang="zh-CN" altLang="en-US" sz="1600" dirty="0">
                <a:latin typeface="Microsoft YaHei"/>
                <a:ea typeface="Microsoft YaHei"/>
              </a:rPr>
              <a:t>並進行知識拓展，從而為潛水者提供指導以推動海洋環保事業不斷進步。</a:t>
            </a:r>
            <a:endParaRPr lang="en-GB" sz="1600" dirty="0">
              <a:latin typeface="Microsoft YaHei"/>
              <a:ea typeface="Microsoft YaHe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認證</a:t>
            </a:r>
            <a:r>
              <a:rPr lang="en-GB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捐贈後請選擇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版本的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PADI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認證卡</a:t>
            </a:r>
            <a:endParaRPr lang="en-GB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228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其他課程：</a:t>
            </a:r>
          </a:p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同時可以參與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Dive Against Debris</a:t>
            </a:r>
            <a:r>
              <a:rPr lang="en-US" altLang="zh-CN" sz="16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或者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 Shark Conservation Specialty</a:t>
            </a:r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176" y="320505"/>
            <a:ext cx="782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及其使命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176" y="1011575"/>
            <a:ext cx="662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是一家註冊的非盈利組織，由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群冒險者組成並在全球開展海洋環保活動</a:t>
            </a:r>
            <a:endParaRPr lang="zh-C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19" y="2467560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8" y="1901273"/>
            <a:ext cx="84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願景：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還原海洋清潔健康的生態環境 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414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使命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潛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水者探索海洋的熱情與海洋環保工作結合起來以達成持續的改變 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成為浮力專家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4725" y="2505736"/>
            <a:ext cx="521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幫助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在半年內提升浮力控制技巧的三個步驟是什麽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3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4789" y="2505736"/>
            <a:ext cx="479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不管在陸地上還是海洋裏，哪三件事情可以幫助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你成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為更好的榜樣</a:t>
            </a:r>
            <a:r>
              <a:rPr lang="en-GB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r>
              <a:rPr lang="de-DE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行動工作坊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請以身作則，樹立典範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7148</TotalTime>
  <Words>813</Words>
  <Application>Microsoft Office PowerPoint</Application>
  <PresentationFormat>On-screen Show (4:3)</PresentationFormat>
  <Paragraphs>86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 Unicode MS</vt:lpstr>
      <vt:lpstr>inherit</vt:lpstr>
      <vt:lpstr>Microsoft YaHei</vt:lpstr>
      <vt:lpstr>新細明體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160</cp:revision>
  <cp:lastPrinted>2018-06-30T08:05:37Z</cp:lastPrinted>
  <dcterms:created xsi:type="dcterms:W3CDTF">2017-03-15T14:33:03Z</dcterms:created>
  <dcterms:modified xsi:type="dcterms:W3CDTF">2019-07-30T07:31:22Z</dcterms:modified>
</cp:coreProperties>
</file>