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>
      <p:ext uri="{19B8F6BF-5375-455C-9EA6-DF929625EA0E}">
        <p15:presenceInfo xmlns:p15="http://schemas.microsoft.com/office/powerpoint/2012/main" userId="S-1-5-21-299502267-1563985344-1957994488-6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F3C300"/>
    <a:srgbClr val="00609C"/>
    <a:srgbClr val="015F9C"/>
    <a:srgbClr val="2CC4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5383" autoAdjust="0"/>
  </p:normalViewPr>
  <p:slideViewPr>
    <p:cSldViewPr snapToGrid="0" showGuides="1">
      <p:cViewPr varScale="1">
        <p:scale>
          <a:sx n="111" d="100"/>
          <a:sy n="111" d="100"/>
        </p:scale>
        <p:origin x="1590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YouTube: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https://youtu.be/g_HbR1Ugv08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dirty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3/15/2017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dirty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74.png"/><Relationship Id="rId7" Type="http://schemas.openxmlformats.org/officeDocument/2006/relationships/image" Target="../media/image7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.jpeg"/><Relationship Id="rId11" Type="http://schemas.openxmlformats.org/officeDocument/2006/relationships/image" Target="../media/image82.pn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0005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TW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</a:t>
            </a:r>
            <a:r>
              <a:rPr lang="zh-TW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长课程</a:t>
            </a:r>
            <a:endParaRPr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课程指</a:t>
            </a:r>
            <a:r>
              <a:rPr lang="zh-TW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引</a:t>
            </a:r>
            <a:endParaRPr lang="zh-CN" altLang="en-US" sz="40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5233" y="2505736"/>
            <a:ext cx="5733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如何在社交媒体上使用照片来提高公众意识？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辨识其中一个在你所在地区的环境问题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只带走相片 </a:t>
            </a:r>
            <a:r>
              <a:rPr lang="en-US" altLang="zh-TW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– </a:t>
            </a: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只留下气泡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8184" y="2505736"/>
            <a:ext cx="609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见过海洋生物之间的互动吗？列举以往与海洋动物互动的经验，包括正面的和负面的，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描述不同的方法以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鼓励那些恰当的行为。</a:t>
            </a:r>
            <a:endParaRPr lang="zh-CN" altLang="en-US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保护水中生物的生活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9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8727" y="5810423"/>
            <a:ext cx="471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海洋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垃圾的丑陋之旅</a:t>
            </a:r>
            <a:endParaRPr lang="zh-CN" altLang="en-US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67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14368" y="2505736"/>
            <a:ext cx="3715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能做什么来减少海洋环境里的垃圾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随手捡起海洋废弃物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30217" y="2704970"/>
            <a:ext cx="6295456" cy="3820242"/>
            <a:chOff x="530217" y="2704970"/>
            <a:chExt cx="6295456" cy="382024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30217" y="6186658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dirty="0" smtClean="0">
                  <a:solidFill>
                    <a:srgbClr val="FFC000"/>
                  </a:solidFill>
                  <a:latin typeface="Arial Unicode MS" panose="020B0604020202020204" pitchFamily="34" charset="-128"/>
                  <a:ea typeface="inherit"/>
                </a:rPr>
                <a:t>鲨鱼产品全球市场状况图</a:t>
              </a:r>
              <a:r>
                <a:rPr lang="zh-TW" altLang="en-US" sz="800" dirty="0" smtClean="0">
                  <a:solidFill>
                    <a:srgbClr val="FFC000"/>
                  </a:solidFill>
                </a:rPr>
                <a:t> </a:t>
              </a:r>
              <a:endParaRPr lang="zh-TW" altLang="en-US" sz="2400" dirty="0">
                <a:solidFill>
                  <a:srgbClr val="FFC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49611" y="2505736"/>
            <a:ext cx="4044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在哪里可以查出本地可持续鱼类的清单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zh-CN" altLang="en-US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负责任地选择海鲜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46" y="4533288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#ProjectAWARE	#AWAREImpact	#10Tips4Divers</a:t>
            </a:r>
            <a:br>
              <a:rPr lang="en-GB" dirty="0"/>
            </a:br>
            <a:r>
              <a:rPr lang="en-GB" dirty="0"/>
              <a:t>              #DiveAgainstDebris	     #AdoptADiveSite	</a:t>
            </a:r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7698" y="2505736"/>
            <a:ext cx="50086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水肺式潜水员、自由潜水者和浮潜潜水员如何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采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取行动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采取行动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60" y="4075396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GB" sz="4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概</a:t>
            </a:r>
            <a:r>
              <a:rPr lang="zh-CN" altLang="en-US" sz="4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览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852933" y="3501319"/>
            <a:ext cx="6044737" cy="369332"/>
            <a:chOff x="852933" y="3445920"/>
            <a:chExt cx="6044737" cy="369332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xmlns="" id="{A03B3F53-C33D-9144-854E-8365A89308F6}"/>
                </a:ext>
              </a:extLst>
            </p:cNvPr>
            <p:cNvSpPr txBox="1"/>
            <p:nvPr/>
          </p:nvSpPr>
          <p:spPr>
            <a:xfrm>
              <a:off x="1532617" y="3445920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AWARE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及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其使命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52933" y="3487035"/>
              <a:ext cx="314325" cy="287103"/>
              <a:chOff x="1428850" y="3132147"/>
              <a:chExt cx="188673" cy="329538"/>
            </a:xfrm>
          </p:grpSpPr>
          <p:sp>
            <p:nvSpPr>
              <p:cNvPr id="3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52933" y="4092209"/>
            <a:ext cx="6044737" cy="369332"/>
            <a:chOff x="852933" y="4030103"/>
            <a:chExt cx="6044737" cy="369332"/>
          </a:xfrm>
        </p:grpSpPr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0C8E78A3-53DD-5D4F-9B7E-3CEE83178D9C}"/>
                </a:ext>
              </a:extLst>
            </p:cNvPr>
            <p:cNvSpPr txBox="1"/>
            <p:nvPr/>
          </p:nvSpPr>
          <p:spPr>
            <a:xfrm>
              <a:off x="1532617" y="4030103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给潜水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者的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项提示</a:t>
              </a:r>
              <a:r>
                <a:rPr lang="en-US" altLang="zh-TW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从意识到行动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&gt;&gt;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行动工作坊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52933" y="4071218"/>
              <a:ext cx="314325" cy="287103"/>
              <a:chOff x="1428850" y="3132147"/>
              <a:chExt cx="188673" cy="329538"/>
            </a:xfrm>
          </p:grpSpPr>
          <p:sp>
            <p:nvSpPr>
              <p:cNvPr id="38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53614" y="4683097"/>
            <a:ext cx="6043375" cy="369332"/>
            <a:chOff x="853614" y="4793899"/>
            <a:chExt cx="6043375" cy="369332"/>
          </a:xfrm>
        </p:grpSpPr>
        <p:sp>
          <p:nvSpPr>
            <p:cNvPr id="50" name="TextBox 17">
              <a:extLst>
                <a:ext uri="{FF2B5EF4-FFF2-40B4-BE49-F238E27FC236}">
                  <a16:creationId xmlns:a16="http://schemas.microsoft.com/office/drawing/2014/main" xmlns="" id="{9D26C687-E1DD-334D-95D7-2BF3F00828B2}"/>
                </a:ext>
              </a:extLst>
            </p:cNvPr>
            <p:cNvSpPr txBox="1"/>
            <p:nvPr/>
          </p:nvSpPr>
          <p:spPr>
            <a:xfrm>
              <a:off x="1532616" y="4793899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知识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复习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53614" y="4835016"/>
              <a:ext cx="314325" cy="287103"/>
              <a:chOff x="1428850" y="3132147"/>
              <a:chExt cx="188673" cy="329538"/>
            </a:xfrm>
          </p:grpSpPr>
          <p:sp>
            <p:nvSpPr>
              <p:cNvPr id="7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52933" y="2910429"/>
            <a:ext cx="6044736" cy="369332"/>
            <a:chOff x="852933" y="2910429"/>
            <a:chExt cx="6044736" cy="369332"/>
          </a:xfrm>
        </p:grpSpPr>
        <p:sp>
          <p:nvSpPr>
            <p:cNvPr id="55" name="TextBox 24">
              <a:extLst>
                <a:ext uri="{FF2B5EF4-FFF2-40B4-BE49-F238E27FC236}">
                  <a16:creationId xmlns:a16="http://schemas.microsoft.com/office/drawing/2014/main" xmlns="" id="{D9DEEC42-6169-F642-A72C-494FA67F6BC0}"/>
                </a:ext>
              </a:extLst>
            </p:cNvPr>
            <p:cNvSpPr txBox="1"/>
            <p:nvPr/>
          </p:nvSpPr>
          <p:spPr>
            <a:xfrm>
              <a:off x="1532616" y="2910429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课程简介及目标</a:t>
              </a:r>
              <a:endPara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52933" y="2951544"/>
              <a:ext cx="314325" cy="287103"/>
              <a:chOff x="1428850" y="3132147"/>
              <a:chExt cx="188673" cy="329538"/>
            </a:xfrm>
          </p:grpSpPr>
          <p:sp>
            <p:nvSpPr>
              <p:cNvPr id="74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853614" y="5273989"/>
            <a:ext cx="6044056" cy="369332"/>
            <a:chOff x="853614" y="5329392"/>
            <a:chExt cx="6044056" cy="369332"/>
          </a:xfrm>
        </p:grpSpPr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xmlns="" id="{C5D23ADD-C083-1B4C-9379-75705B519165}"/>
                </a:ext>
              </a:extLst>
            </p:cNvPr>
            <p:cNvSpPr txBox="1"/>
            <p:nvPr/>
          </p:nvSpPr>
          <p:spPr>
            <a:xfrm>
              <a:off x="1533297" y="5329392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保持联络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53614" y="5370507"/>
              <a:ext cx="314325" cy="287103"/>
              <a:chOff x="1428850" y="3132147"/>
              <a:chExt cx="188673" cy="329538"/>
            </a:xfrm>
          </p:grpSpPr>
          <p:sp>
            <p:nvSpPr>
              <p:cNvPr id="7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3614" y="5864881"/>
            <a:ext cx="6044056" cy="369332"/>
            <a:chOff x="853614" y="5864881"/>
            <a:chExt cx="6044056" cy="369332"/>
          </a:xfrm>
        </p:grpSpPr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xmlns="" id="{30A397E3-0776-3A48-8521-8102B8BEC05B}"/>
                </a:ext>
              </a:extLst>
            </p:cNvPr>
            <p:cNvSpPr txBox="1"/>
            <p:nvPr/>
          </p:nvSpPr>
          <p:spPr>
            <a:xfrm>
              <a:off x="1533297" y="586488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认证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53614" y="5905996"/>
              <a:ext cx="314325" cy="287103"/>
              <a:chOff x="1428850" y="3132147"/>
              <a:chExt cx="188673" cy="329538"/>
            </a:xfrm>
          </p:grpSpPr>
          <p:sp>
            <p:nvSpPr>
              <p:cNvPr id="8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/>
                <a:t>© vipdiving</a:t>
              </a:r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0292" y="2505736"/>
            <a:ext cx="3443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如何选择生态旅行的度假地点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成为生态旅游家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3757382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3006" y="2505736"/>
            <a:ext cx="49179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在未来的六个月内减少</a:t>
            </a:r>
            <a:r>
              <a:rPr lang="zh-TW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你的碳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足迹呢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减少你的碳足迹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75935" y="2505736"/>
            <a:ext cx="499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如何才能成为海洋保护事业的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份子并且回馈海洋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ja-JP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回馈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专业培训课知识回顾是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承诺改变的行动规划表。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通过行动工作坊的讨论来建立自己的行动规划表，明确自己可以采取的行动，从而落实保护环境的承诺。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935" y="3116769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81412" y="337030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专长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程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知识回顾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3674EC17-CBD7-D848-B599-F1F5CAF91536}"/>
              </a:ext>
            </a:extLst>
          </p:cNvPr>
          <p:cNvSpPr txBox="1"/>
          <p:nvPr/>
        </p:nvSpPr>
        <p:spPr>
          <a:xfrm>
            <a:off x="2826834" y="5823649"/>
            <a:ext cx="34903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我会遵守潜水者保护海洋环境的</a:t>
            </a:r>
            <a:r>
              <a:rPr kumimoji="1" lang="en-US" altLang="zh-CN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kumimoji="1" lang="zh-CN" altLang="en-US" sz="14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项提示</a:t>
            </a:r>
            <a:endParaRPr kumimoji="1" lang="zh-CN" altLang="en-US"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046957" cy="646331"/>
            <a:chOff x="839079" y="1708648"/>
            <a:chExt cx="4046957" cy="646331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708648"/>
              <a:ext cx="3551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注册</a:t>
              </a:r>
              <a:r>
                <a:rPr lang="en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 </a:t>
              </a:r>
              <a:r>
                <a:rPr lang="en" altLang="zh-CN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AWARE</a:t>
              </a:r>
              <a:r>
                <a:rPr lang="zh-CN" altLang="e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，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随时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获得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最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新消息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4672035" cy="1384995"/>
            <a:chOff x="839079" y="1708648"/>
            <a:chExt cx="4672035" cy="1384995"/>
          </a:xfrm>
        </p:grpSpPr>
        <p:sp>
          <p:nvSpPr>
            <p:cNvPr id="13" name="TextBox 12"/>
            <p:cNvSpPr txBox="1"/>
            <p:nvPr/>
          </p:nvSpPr>
          <p:spPr>
            <a:xfrm>
              <a:off x="1335028" y="1708648"/>
              <a:ext cx="417608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关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注</a:t>
              </a:r>
              <a:r>
                <a:rPr lang="en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 AWARE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各大社交媒体账号</a:t>
              </a:r>
            </a:p>
            <a:p>
              <a:r>
                <a:rPr lang="en-GB" sz="1600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Facebook</a:t>
              </a:r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 @ProjectAWAREFoundation</a:t>
              </a:r>
            </a:p>
            <a:p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Instagram: @projectaware</a:t>
              </a:r>
            </a:p>
            <a:p>
              <a:r>
                <a:rPr lang="en-GB" sz="1600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Twitter: @projectaware</a:t>
              </a:r>
            </a:p>
            <a:p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646331"/>
            <a:chOff x="839079" y="1708648"/>
            <a:chExt cx="4410205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在社交媒体上发帖时记得加上话题</a:t>
              </a:r>
              <a:r>
                <a:rPr lang="en-GB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 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#</a:t>
              </a:r>
              <a:r>
                <a:rPr lang="en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ProjectAWARE</a:t>
              </a:r>
              <a:endPara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solidFill>
                    <a:schemeClr val="tx1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保持联络</a:t>
            </a:r>
            <a:r>
              <a:rPr lang="en-GB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…….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</a:t>
            </a:r>
            <a:r>
              <a:rPr lang="zh-TW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长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认证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5308" y="1735682"/>
            <a:ext cx="37772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认证</a:t>
            </a:r>
            <a:r>
              <a:rPr lang="en-GB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捐款后别忘了选择</a:t>
            </a:r>
            <a:r>
              <a:rPr lang="en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版本的认证卡，它是</a:t>
            </a:r>
            <a:r>
              <a:rPr lang="en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PADI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为</a:t>
            </a:r>
            <a:r>
              <a:rPr lang="en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长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程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订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的认证卡</a:t>
            </a:r>
            <a:endParaRPr lang="zh-CN" altLang="en-US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3851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其他课程：</a:t>
            </a: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接下来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打算参加什么环保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专长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？为何不选择</a:t>
            </a:r>
            <a:r>
              <a:rPr lang="en-GB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Dive </a:t>
            </a:r>
            <a:r>
              <a:rPr lang="en-GB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Against Debris</a:t>
            </a:r>
            <a:r>
              <a:rPr lang="en-GB" sz="16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r>
              <a:rPr lang="en-GB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, AWARE Shark Conservation, Coral Reef Conservation Specialties </a:t>
            </a:r>
            <a:r>
              <a:rPr lang="en-GB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还有很多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……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94176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我们涵盖</a:t>
            </a:r>
            <a:r>
              <a:rPr lang="zh-TW" altLang="en-US" sz="4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了</a:t>
            </a:r>
            <a:r>
              <a:rPr lang="zh-CN" altLang="en-US" sz="40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52933" y="3501319"/>
            <a:ext cx="6044737" cy="369332"/>
            <a:chOff x="852933" y="3445920"/>
            <a:chExt cx="6044737" cy="369332"/>
          </a:xfrm>
        </p:grpSpPr>
        <p:sp>
          <p:nvSpPr>
            <p:cNvPr id="40" name="TextBox 5">
              <a:extLst>
                <a:ext uri="{FF2B5EF4-FFF2-40B4-BE49-F238E27FC236}">
                  <a16:creationId xmlns:a16="http://schemas.microsoft.com/office/drawing/2014/main" xmlns="" id="{F5B99389-079B-3949-BB29-FB2ED8AE76B9}"/>
                </a:ext>
              </a:extLst>
            </p:cNvPr>
            <p:cNvSpPr txBox="1"/>
            <p:nvPr/>
          </p:nvSpPr>
          <p:spPr>
            <a:xfrm>
              <a:off x="1532617" y="3445920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Project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 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AWARE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及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其使命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52933" y="3487035"/>
              <a:ext cx="314325" cy="287103"/>
              <a:chOff x="1428850" y="3132147"/>
              <a:chExt cx="188673" cy="329538"/>
            </a:xfrm>
          </p:grpSpPr>
          <p:sp>
            <p:nvSpPr>
              <p:cNvPr id="3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852933" y="4092209"/>
            <a:ext cx="6044737" cy="369332"/>
            <a:chOff x="852933" y="4036629"/>
            <a:chExt cx="6044737" cy="369332"/>
          </a:xfrm>
        </p:grpSpPr>
        <p:sp>
          <p:nvSpPr>
            <p:cNvPr id="45" name="TextBox 12">
              <a:extLst>
                <a:ext uri="{FF2B5EF4-FFF2-40B4-BE49-F238E27FC236}">
                  <a16:creationId xmlns:a16="http://schemas.microsoft.com/office/drawing/2014/main" xmlns="" id="{59D62259-03E3-4249-84EF-FDCB074003E5}"/>
                </a:ext>
              </a:extLst>
            </p:cNvPr>
            <p:cNvSpPr txBox="1"/>
            <p:nvPr/>
          </p:nvSpPr>
          <p:spPr>
            <a:xfrm>
              <a:off x="1532617" y="4036629"/>
              <a:ext cx="5365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给潜水</a:t>
              </a:r>
              <a:r>
                <a:rPr lang="zh-CN" altLang="en-US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者的</a:t>
              </a:r>
              <a:r>
                <a:rPr lang="en-US" altLang="zh-CN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10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项提示</a:t>
              </a:r>
              <a:r>
                <a:rPr lang="en-US" altLang="zh-TW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: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从意识到行动</a:t>
              </a:r>
              <a:r>
                <a:rPr lang="en-US" altLang="zh-TW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&gt;&gt;</a:t>
              </a:r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行动工作坊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852933" y="4077744"/>
              <a:ext cx="314325" cy="287103"/>
              <a:chOff x="1428850" y="3132147"/>
              <a:chExt cx="188673" cy="329538"/>
            </a:xfrm>
          </p:grpSpPr>
          <p:sp>
            <p:nvSpPr>
              <p:cNvPr id="38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853614" y="4683099"/>
            <a:ext cx="6044056" cy="369332"/>
            <a:chOff x="853614" y="4793901"/>
            <a:chExt cx="6044056" cy="369332"/>
          </a:xfrm>
        </p:grpSpPr>
        <p:sp>
          <p:nvSpPr>
            <p:cNvPr id="50" name="TextBox 17">
              <a:extLst>
                <a:ext uri="{FF2B5EF4-FFF2-40B4-BE49-F238E27FC236}">
                  <a16:creationId xmlns:a16="http://schemas.microsoft.com/office/drawing/2014/main" xmlns="" id="{F08D8EC7-1C89-1E44-A1C0-4CF5417E181E}"/>
                </a:ext>
              </a:extLst>
            </p:cNvPr>
            <p:cNvSpPr txBox="1"/>
            <p:nvPr/>
          </p:nvSpPr>
          <p:spPr>
            <a:xfrm>
              <a:off x="1533297" y="479390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知识</a:t>
              </a:r>
              <a:r>
                <a:rPr lang="zh-TW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复习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0" name="Group 69"/>
            <p:cNvGrpSpPr/>
            <p:nvPr/>
          </p:nvGrpSpPr>
          <p:grpSpPr>
            <a:xfrm>
              <a:off x="853614" y="4835016"/>
              <a:ext cx="314325" cy="287103"/>
              <a:chOff x="1428850" y="3132147"/>
              <a:chExt cx="188673" cy="329538"/>
            </a:xfrm>
          </p:grpSpPr>
          <p:sp>
            <p:nvSpPr>
              <p:cNvPr id="71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852933" y="2910429"/>
            <a:ext cx="6044737" cy="369332"/>
            <a:chOff x="852933" y="2910429"/>
            <a:chExt cx="6044737" cy="369332"/>
          </a:xfrm>
        </p:grpSpPr>
        <p:sp>
          <p:nvSpPr>
            <p:cNvPr id="55" name="TextBox 24">
              <a:extLst>
                <a:ext uri="{FF2B5EF4-FFF2-40B4-BE49-F238E27FC236}">
                  <a16:creationId xmlns:a16="http://schemas.microsoft.com/office/drawing/2014/main" xmlns="" id="{2E928131-6290-2844-96E9-3502C8745043}"/>
                </a:ext>
              </a:extLst>
            </p:cNvPr>
            <p:cNvSpPr txBox="1"/>
            <p:nvPr/>
          </p:nvSpPr>
          <p:spPr>
            <a:xfrm>
              <a:off x="1532616" y="2910429"/>
              <a:ext cx="53650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课程简介及目标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3" name="Group 72"/>
            <p:cNvGrpSpPr/>
            <p:nvPr/>
          </p:nvGrpSpPr>
          <p:grpSpPr>
            <a:xfrm>
              <a:off x="852933" y="2951544"/>
              <a:ext cx="314325" cy="287103"/>
              <a:chOff x="1428850" y="3132147"/>
              <a:chExt cx="188673" cy="329538"/>
            </a:xfrm>
          </p:grpSpPr>
          <p:sp>
            <p:nvSpPr>
              <p:cNvPr id="74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853614" y="5273989"/>
            <a:ext cx="6044056" cy="369332"/>
            <a:chOff x="853614" y="5329392"/>
            <a:chExt cx="6044056" cy="369332"/>
          </a:xfrm>
        </p:grpSpPr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xmlns="" id="{B716DC67-BCBC-F147-9465-A738A9E5A908}"/>
                </a:ext>
              </a:extLst>
            </p:cNvPr>
            <p:cNvSpPr txBox="1"/>
            <p:nvPr/>
          </p:nvSpPr>
          <p:spPr>
            <a:xfrm>
              <a:off x="1533297" y="5329392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保持联络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853614" y="5370507"/>
              <a:ext cx="314325" cy="287103"/>
              <a:chOff x="1428850" y="3132147"/>
              <a:chExt cx="188673" cy="329538"/>
            </a:xfrm>
          </p:grpSpPr>
          <p:sp>
            <p:nvSpPr>
              <p:cNvPr id="7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53614" y="5864881"/>
            <a:ext cx="6044056" cy="369332"/>
            <a:chOff x="853614" y="5864881"/>
            <a:chExt cx="6044056" cy="369332"/>
          </a:xfrm>
        </p:grpSpPr>
        <p:sp>
          <p:nvSpPr>
            <p:cNvPr id="65" name="TextBox 34">
              <a:extLst>
                <a:ext uri="{FF2B5EF4-FFF2-40B4-BE49-F238E27FC236}">
                  <a16:creationId xmlns:a16="http://schemas.microsoft.com/office/drawing/2014/main" xmlns="" id="{6B12C8EC-5A5D-B143-A6B2-D9DFF4D9707C}"/>
                </a:ext>
              </a:extLst>
            </p:cNvPr>
            <p:cNvSpPr txBox="1"/>
            <p:nvPr/>
          </p:nvSpPr>
          <p:spPr>
            <a:xfrm>
              <a:off x="1533297" y="5864881"/>
              <a:ext cx="5364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 smtClean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认证</a:t>
              </a:r>
              <a:endParaRPr lang="en-GB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grpSp>
          <p:nvGrpSpPr>
            <p:cNvPr id="79" name="Group 78"/>
            <p:cNvGrpSpPr/>
            <p:nvPr/>
          </p:nvGrpSpPr>
          <p:grpSpPr>
            <a:xfrm>
              <a:off x="853614" y="5905996"/>
              <a:ext cx="314325" cy="287103"/>
              <a:chOff x="1428850" y="3132147"/>
              <a:chExt cx="188673" cy="329538"/>
            </a:xfrm>
          </p:grpSpPr>
          <p:sp>
            <p:nvSpPr>
              <p:cNvPr id="8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811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课程简介及目标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379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课程目标</a:t>
            </a:r>
            <a:r>
              <a:rPr lang="en-GB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TW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专长课程</a:t>
            </a:r>
            <a:r>
              <a:rPr lang="zh-TW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专注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于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[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给潜水者的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10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个海洋环保技巧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]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并进行知识拓展，从而为潜水者提供指导以推动海洋环保事业不断进步。</a:t>
            </a:r>
            <a:endParaRPr lang="en-GB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认证</a:t>
            </a:r>
            <a:r>
              <a:rPr lang="en-GB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  <a: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捐赠后请选择</a:t>
            </a:r>
            <a:r>
              <a:rPr lang="en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版本的</a:t>
            </a:r>
            <a:r>
              <a:rPr lang="en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PADI</a:t>
            </a:r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认证卡</a:t>
            </a:r>
            <a:endParaRPr lang="en-GB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228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sz="16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其他课程：</a:t>
            </a:r>
          </a:p>
          <a:p>
            <a:r>
              <a:rPr lang="zh-CN" altLang="en-US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同时可以参与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Dive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Against Debris</a:t>
            </a:r>
            <a:r>
              <a:rPr lang="en-US" altLang="zh-CN" sz="1600" baseline="30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®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或者 </a:t>
            </a:r>
            <a:r>
              <a:rPr lang="en-US" altLang="zh-CN" sz="1600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 </a:t>
            </a:r>
            <a:r>
              <a:rPr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Shark Conservation Specialty</a:t>
            </a:r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2176" y="320505"/>
            <a:ext cx="7825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AWARE</a:t>
            </a:r>
            <a:r>
              <a:rPr lang="zh-CN" altLang="en-US" sz="28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zh-CN" altLang="en-US" sz="28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其使命</a:t>
            </a:r>
            <a:endParaRPr lang="en-GB" sz="28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2176" y="1011575"/>
            <a:ext cx="66241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Project AWARE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是一家注册的非盈利组织，由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群冒险者组成并在全球开展海洋环保活动</a:t>
            </a:r>
            <a:endParaRPr lang="zh-CN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118" y="2467560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8" y="1901273"/>
            <a:ext cx="8481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愿景：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还原海洋清洁健康的生态环境 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4143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使</a:t>
            </a:r>
            <a:r>
              <a:rPr lang="zh-CN" altLang="zh-CN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命</a:t>
            </a:r>
            <a:r>
              <a:rPr lang="zh-CN" altLang="en-US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zh-TW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潜</a:t>
            </a:r>
            <a:r>
              <a:rPr lang="zh-CN" altLang="en-US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水者探索海洋的热情与海洋环保工作结合起来以达成持续的改变 </a:t>
            </a:r>
            <a:endParaRPr lang="en-GB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成为浮力专家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4725" y="2505736"/>
            <a:ext cx="5214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帮助</a:t>
            </a:r>
            <a:r>
              <a:rPr lang="zh-TW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在半年内提升浮力控制技巧的三个步骤是什么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endParaRPr lang="en-GB" sz="3200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4789" y="2505736"/>
            <a:ext cx="4794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不管在陆地上还是海洋里，哪三件事情可以帮助</a:t>
            </a:r>
            <a:r>
              <a:rPr lang="zh-CN" altLang="en-US" sz="32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你</a:t>
            </a:r>
            <a:r>
              <a:rPr lang="zh-CN" altLang="en-US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成为更好的榜样</a:t>
            </a:r>
            <a:r>
              <a:rPr lang="en-GB" sz="32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  <a:r>
              <a:rPr lang="de-DE" altLang="zh-CN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de-DE" altLang="zh-CN" b="1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40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行动工作坊</a:t>
            </a:r>
            <a: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/>
            </a:r>
            <a:br>
              <a:rPr lang="en-GB" sz="40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TW" altLang="en-US" sz="2400" b="1" dirty="0" smtClean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请以身作则，树立典范</a:t>
            </a:r>
            <a:endParaRPr lang="en-GB" sz="40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7137</TotalTime>
  <Words>814</Words>
  <Application>Microsoft Office PowerPoint</Application>
  <PresentationFormat>On-screen Show (4:3)</PresentationFormat>
  <Paragraphs>86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 Unicode MS</vt:lpstr>
      <vt:lpstr>Microsoft YaHei</vt:lpstr>
      <vt:lpstr>Arial</vt:lpstr>
      <vt:lpstr>Calibri</vt:lpstr>
      <vt:lpstr>inherit</vt:lpstr>
      <vt:lpstr>新細明體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158</cp:revision>
  <cp:lastPrinted>2018-06-30T08:05:37Z</cp:lastPrinted>
  <dcterms:created xsi:type="dcterms:W3CDTF">2017-03-15T14:33:03Z</dcterms:created>
  <dcterms:modified xsi:type="dcterms:W3CDTF">2019-07-08T09:32:38Z</dcterms:modified>
</cp:coreProperties>
</file>