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96" r:id="rId2"/>
    <p:sldId id="423" r:id="rId3"/>
    <p:sldId id="397" r:id="rId4"/>
    <p:sldId id="424" r:id="rId5"/>
    <p:sldId id="400" r:id="rId6"/>
    <p:sldId id="412" r:id="rId7"/>
    <p:sldId id="401" r:id="rId8"/>
    <p:sldId id="413" r:id="rId9"/>
    <p:sldId id="402" r:id="rId10"/>
    <p:sldId id="414" r:id="rId11"/>
    <p:sldId id="403" r:id="rId12"/>
    <p:sldId id="415" r:id="rId13"/>
    <p:sldId id="404" r:id="rId14"/>
    <p:sldId id="411" r:id="rId15"/>
    <p:sldId id="416" r:id="rId16"/>
    <p:sldId id="405" r:id="rId17"/>
    <p:sldId id="417" r:id="rId18"/>
    <p:sldId id="406" r:id="rId19"/>
    <p:sldId id="418" r:id="rId20"/>
    <p:sldId id="407" r:id="rId21"/>
    <p:sldId id="419" r:id="rId22"/>
    <p:sldId id="408" r:id="rId23"/>
    <p:sldId id="420" r:id="rId24"/>
    <p:sldId id="409" r:id="rId25"/>
    <p:sldId id="421" r:id="rId26"/>
    <p:sldId id="426" r:id="rId27"/>
    <p:sldId id="410" r:id="rId28"/>
    <p:sldId id="427" r:id="rId29"/>
    <p:sldId id="42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ise Kraechter" initials="LK" lastIdx="10" clrIdx="0">
    <p:extLst>
      <p:ext uri="{19B8F6BF-5375-455C-9EA6-DF929625EA0E}">
        <p15:presenceInfo xmlns:p15="http://schemas.microsoft.com/office/powerpoint/2012/main" userId="S-1-5-21-299502267-1563985344-1957994488-62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E1"/>
    <a:srgbClr val="F3C300"/>
    <a:srgbClr val="00609C"/>
    <a:srgbClr val="015F9C"/>
    <a:srgbClr val="2CC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2" autoAdjust="0"/>
    <p:restoredTop sz="93460" autoAdjust="0"/>
  </p:normalViewPr>
  <p:slideViewPr>
    <p:cSldViewPr snapToGrid="0" showGuides="1">
      <p:cViewPr varScale="1">
        <p:scale>
          <a:sx n="109" d="100"/>
          <a:sy n="109" d="100"/>
        </p:scale>
        <p:origin x="165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30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662C3-049C-4828-BD40-80E55A7746AE}" type="datetimeFigureOut">
              <a:rPr lang="en-US" smtClean="0"/>
              <a:t>7/3/2019</a:t>
            </a:fld>
            <a:endParaRPr lang="pt-B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99CEF-6C71-40B2-A11C-83BCD9DA79E7}" type="slidenum">
              <a:rPr lang="en-US" smtClean="0"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040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92506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306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</a:rPr>
              <a:t>O vídeo também pode ser reproduzido em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</a:rPr>
              <a:t>https://youtu.be/g_HbR1Ugv08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361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877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6744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4338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715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9092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2187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7698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8444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9308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1979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376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6957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146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5469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213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8530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536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3/15/2017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1984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/>
              <a:t>Project AWARE Specialty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70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7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63286" y="6376307"/>
            <a:ext cx="800100" cy="3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96BA727-1C55-41C9-B468-DBBD2AFB5937}" type="slidenum">
              <a:rPr lang="en-GB" smtClean="0"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0368091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98976" y="2721650"/>
            <a:ext cx="7546051" cy="2859752"/>
          </a:xfrm>
          <a:custGeom>
            <a:avLst/>
            <a:gdLst>
              <a:gd name="connsiteX0" fmla="*/ 8428762 w 10061401"/>
              <a:gd name="connsiteY0" fmla="*/ 44855 h 2859752"/>
              <a:gd name="connsiteX1" fmla="*/ 10061401 w 10061401"/>
              <a:gd name="connsiteY1" fmla="*/ 2859752 h 2859752"/>
              <a:gd name="connsiteX2" fmla="*/ 6796122 w 10061401"/>
              <a:gd name="connsiteY2" fmla="*/ 2859752 h 2859752"/>
              <a:gd name="connsiteX3" fmla="*/ 5030700 w 10061401"/>
              <a:gd name="connsiteY3" fmla="*/ 44855 h 2859752"/>
              <a:gd name="connsiteX4" fmla="*/ 6663339 w 10061401"/>
              <a:gd name="connsiteY4" fmla="*/ 2859752 h 2859752"/>
              <a:gd name="connsiteX5" fmla="*/ 3398060 w 10061401"/>
              <a:gd name="connsiteY5" fmla="*/ 2859752 h 2859752"/>
              <a:gd name="connsiteX6" fmla="*/ 1632640 w 10061401"/>
              <a:gd name="connsiteY6" fmla="*/ 44855 h 2859752"/>
              <a:gd name="connsiteX7" fmla="*/ 3265278 w 10061401"/>
              <a:gd name="connsiteY7" fmla="*/ 2859752 h 2859752"/>
              <a:gd name="connsiteX8" fmla="*/ 0 w 10061401"/>
              <a:gd name="connsiteY8" fmla="*/ 2859752 h 2859752"/>
              <a:gd name="connsiteX9" fmla="*/ 5097990 w 10061401"/>
              <a:gd name="connsiteY9" fmla="*/ 0 h 2859752"/>
              <a:gd name="connsiteX10" fmla="*/ 8363269 w 10061401"/>
              <a:gd name="connsiteY10" fmla="*/ 0 h 2859752"/>
              <a:gd name="connsiteX11" fmla="*/ 6730630 w 10061401"/>
              <a:gd name="connsiteY11" fmla="*/ 2814897 h 2859752"/>
              <a:gd name="connsiteX12" fmla="*/ 1699930 w 10061401"/>
              <a:gd name="connsiteY12" fmla="*/ 0 h 2859752"/>
              <a:gd name="connsiteX13" fmla="*/ 4965208 w 10061401"/>
              <a:gd name="connsiteY13" fmla="*/ 0 h 2859752"/>
              <a:gd name="connsiteX14" fmla="*/ 3332569 w 10061401"/>
              <a:gd name="connsiteY14" fmla="*/ 2814897 h 285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61401" h="2859752">
                <a:moveTo>
                  <a:pt x="8428762" y="44855"/>
                </a:moveTo>
                <a:lnTo>
                  <a:pt x="10061401" y="2859752"/>
                </a:lnTo>
                <a:lnTo>
                  <a:pt x="6796122" y="2859752"/>
                </a:lnTo>
                <a:close/>
                <a:moveTo>
                  <a:pt x="5030700" y="44855"/>
                </a:moveTo>
                <a:lnTo>
                  <a:pt x="6663339" y="2859752"/>
                </a:lnTo>
                <a:lnTo>
                  <a:pt x="3398060" y="2859752"/>
                </a:lnTo>
                <a:close/>
                <a:moveTo>
                  <a:pt x="1632640" y="44855"/>
                </a:moveTo>
                <a:lnTo>
                  <a:pt x="3265278" y="2859752"/>
                </a:lnTo>
                <a:lnTo>
                  <a:pt x="0" y="2859752"/>
                </a:lnTo>
                <a:close/>
                <a:moveTo>
                  <a:pt x="5097990" y="0"/>
                </a:moveTo>
                <a:lnTo>
                  <a:pt x="8363269" y="0"/>
                </a:lnTo>
                <a:lnTo>
                  <a:pt x="6730630" y="2814897"/>
                </a:lnTo>
                <a:close/>
                <a:moveTo>
                  <a:pt x="1699930" y="0"/>
                </a:moveTo>
                <a:lnTo>
                  <a:pt x="4965208" y="0"/>
                </a:lnTo>
                <a:lnTo>
                  <a:pt x="3332569" y="2814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9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3/15/2017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/>
              <a:t>Project AWARE Specialty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0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6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g"/><Relationship Id="rId11" Type="http://schemas.openxmlformats.org/officeDocument/2006/relationships/image" Target="../media/image63.jpeg"/><Relationship Id="rId5" Type="http://schemas.openxmlformats.org/officeDocument/2006/relationships/image" Target="../media/image57.jp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818"/>
            <a:ext cx="9144000" cy="35083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7481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Especialidade Project AWARE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47530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/>
              <a:t>Guias das lições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330" y="6334897"/>
            <a:ext cx="477794" cy="436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3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Como as fotos podem ser usadas para aumentar </a:t>
            </a:r>
            <a:r>
              <a:rPr lang="pt-BR" sz="2800" b="1" dirty="0" smtClean="0"/>
              <a:t/>
            </a:r>
            <a:br>
              <a:rPr lang="pt-BR" sz="2800" b="1" dirty="0" smtClean="0"/>
            </a:br>
            <a:r>
              <a:rPr lang="pt-BR" sz="2800" b="1" dirty="0" smtClean="0"/>
              <a:t>a </a:t>
            </a:r>
            <a:r>
              <a:rPr lang="pt-BR" sz="2800" b="1" dirty="0"/>
              <a:t>conscientização nas redes sociais? </a:t>
            </a:r>
            <a:r>
              <a:rPr sz="2800" dirty="0"/>
              <a:t/>
            </a:r>
            <a:br>
              <a:rPr sz="2800" dirty="0"/>
            </a:br>
            <a:r>
              <a:rPr lang="pt-BR" sz="2800" b="1" dirty="0"/>
              <a:t>Identifique uma preocupação ambiental na sua </a:t>
            </a:r>
            <a:r>
              <a:rPr lang="pt-BR" sz="2800" b="1" dirty="0" smtClean="0"/>
              <a:t/>
            </a:r>
            <a:br>
              <a:rPr lang="pt-BR" sz="2800" b="1" dirty="0" smtClean="0"/>
            </a:br>
            <a:r>
              <a:rPr lang="pt-BR" sz="2800" b="1" dirty="0" smtClean="0"/>
              <a:t>região </a:t>
            </a:r>
            <a:r>
              <a:rPr lang="pt-BR" sz="2800" b="1" dirty="0"/>
              <a:t>que seria beneficiada com isso.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46471" y="625642"/>
            <a:ext cx="6713621" cy="1788046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97907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Workshop Tome uma atitude</a:t>
            </a:r>
            <a:r>
              <a:rPr dirty="0"/>
              <a:t/>
            </a:r>
            <a:br>
              <a:rPr dirty="0"/>
            </a:br>
            <a:r>
              <a:rPr lang="pt-BR" sz="2400" b="1" dirty="0">
                <a:solidFill>
                  <a:schemeClr val="bg1"/>
                </a:solidFill>
              </a:rPr>
              <a:t>Tire apenas fotos, deixe somente bolhas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76" y="4659887"/>
            <a:ext cx="1970107" cy="197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84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316098"/>
            <a:ext cx="5689355" cy="2156483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0" y="2697073"/>
            <a:ext cx="1945344" cy="2918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41" y="648179"/>
            <a:ext cx="2234173" cy="1675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2" y="2697073"/>
            <a:ext cx="2639050" cy="1758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40" y="2697073"/>
            <a:ext cx="2873974" cy="2155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2" y="4529276"/>
            <a:ext cx="2651424" cy="176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6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Que interações com animais marinhos você já presenciou? </a:t>
            </a:r>
            <a:r>
              <a:rPr sz="2800" dirty="0"/>
              <a:t/>
            </a:r>
            <a:br>
              <a:rPr sz="2800" dirty="0"/>
            </a:br>
            <a:r>
              <a:rPr lang="pt-BR" sz="2800" b="1" dirty="0"/>
              <a:t>Identifique experiências prévias na interação com </a:t>
            </a:r>
            <a:r>
              <a:rPr lang="pt-BR" sz="2800" b="1" dirty="0" smtClean="0"/>
              <a:t/>
            </a:r>
            <a:br>
              <a:rPr lang="pt-BR" sz="2800" b="1" dirty="0" smtClean="0"/>
            </a:br>
            <a:r>
              <a:rPr lang="pt-BR" sz="2800" b="1" dirty="0" smtClean="0"/>
              <a:t>animais </a:t>
            </a:r>
            <a:r>
              <a:rPr lang="pt-BR" sz="2800" b="1" dirty="0"/>
              <a:t>marinhos, tanto positivas quanto negativas, </a:t>
            </a:r>
            <a:r>
              <a:rPr lang="pt-BR" sz="2800" b="1" dirty="0" smtClean="0"/>
              <a:t/>
            </a:r>
            <a:br>
              <a:rPr lang="pt-BR" sz="2800" b="1" dirty="0" smtClean="0"/>
            </a:br>
            <a:r>
              <a:rPr lang="pt-BR" sz="2800" b="1" dirty="0" smtClean="0"/>
              <a:t>e </a:t>
            </a:r>
            <a:r>
              <a:rPr lang="pt-BR" sz="2800" b="1" dirty="0"/>
              <a:t>descreva formas para estimular o </a:t>
            </a:r>
            <a:r>
              <a:rPr lang="pt-BR" sz="2800" b="1" dirty="0" smtClean="0"/>
              <a:t/>
            </a:r>
            <a:br>
              <a:rPr lang="pt-BR" sz="2800" b="1" dirty="0" smtClean="0"/>
            </a:br>
            <a:r>
              <a:rPr lang="pt-BR" sz="2800" b="1" dirty="0" smtClean="0"/>
              <a:t>comportamento </a:t>
            </a:r>
            <a:r>
              <a:rPr lang="pt-BR" sz="2800" b="1" dirty="0"/>
              <a:t>apropriado.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335505" y="649705"/>
            <a:ext cx="6472990" cy="1681603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95189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Workshop Tome uma atitude</a:t>
            </a:r>
            <a:r>
              <a:rPr dirty="0"/>
              <a:t/>
            </a:r>
            <a:br>
              <a:rPr dirty="0"/>
            </a:br>
            <a:r>
              <a:rPr lang="pt-BR" sz="2400" b="1" dirty="0">
                <a:solidFill>
                  <a:schemeClr val="bg1"/>
                </a:solidFill>
              </a:rPr>
              <a:t>Proteja a vida subaquática</a:t>
            </a:r>
            <a:endParaRPr lang="pt-BR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23" y="4798239"/>
            <a:ext cx="1728354" cy="17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50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21" y="603431"/>
            <a:ext cx="2045119" cy="1533840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pic>
        <p:nvPicPr>
          <p:cNvPr id="3" name="image2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4" y="269351"/>
            <a:ext cx="5467551" cy="2202000"/>
          </a:xfrm>
          <a:prstGeom prst="rect">
            <a:avLst/>
          </a:prstGeom>
          <a:ln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21" y="2781562"/>
            <a:ext cx="2421977" cy="3303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32" y="2689921"/>
            <a:ext cx="4382193" cy="348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08727" y="5810423"/>
            <a:ext cx="4719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The Ugly Journey of Our Trash</a:t>
            </a:r>
          </a:p>
        </p:txBody>
      </p:sp>
      <p:pic>
        <p:nvPicPr>
          <p:cNvPr id="3" name="Marine Debris- The Ugly Journey of Our Trash (English Subtitle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231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O que você pode fazer para reduzir detritos </a:t>
            </a:r>
            <a:r>
              <a:rPr lang="pt-BR" sz="2800" b="1" dirty="0" smtClean="0"/>
              <a:t/>
            </a:r>
            <a:br>
              <a:rPr lang="pt-BR" sz="2800" b="1" dirty="0" smtClean="0"/>
            </a:br>
            <a:r>
              <a:rPr lang="pt-BR" sz="2800" b="1" dirty="0" smtClean="0"/>
              <a:t>marinhos </a:t>
            </a:r>
            <a:r>
              <a:rPr lang="pt-BR" sz="2800" b="1" dirty="0"/>
              <a:t>em ambientes subaquáticos?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81224" y="877938"/>
            <a:ext cx="6468177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3312" y="1039545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Workshop Tome uma atitude</a:t>
            </a:r>
            <a:r>
              <a:rPr dirty="0"/>
              <a:t/>
            </a:r>
            <a:br>
              <a:rPr dirty="0"/>
            </a:br>
            <a:r>
              <a:rPr lang="pt-BR" sz="2400" b="1" dirty="0">
                <a:solidFill>
                  <a:schemeClr val="bg1"/>
                </a:solidFill>
              </a:rPr>
              <a:t>Torne-se um ativista contra detritos</a:t>
            </a:r>
            <a:endParaRPr lang="pt-BR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25" y="4249824"/>
            <a:ext cx="1894609" cy="189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62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4" y="361815"/>
            <a:ext cx="5329822" cy="2037513"/>
          </a:xfrm>
          <a:prstGeom prst="rect">
            <a:avLst/>
          </a:prstGeom>
          <a:ln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12" y="281554"/>
            <a:ext cx="1915968" cy="2554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73" y="1833851"/>
            <a:ext cx="1183409" cy="15916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37309" y="2704970"/>
            <a:ext cx="6188364" cy="3853154"/>
            <a:chOff x="637309" y="2704970"/>
            <a:chExt cx="6188364" cy="38531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309" y="2704970"/>
              <a:ext cx="6188364" cy="35146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37309" y="6219570"/>
              <a:ext cx="61883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/>
                <a:t>Infográfico State of the Global Market for Shark Products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03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Onde pode descobrir quais são os peixes </a:t>
            </a:r>
            <a:r>
              <a:rPr lang="pt-BR" sz="2800" b="1" dirty="0" smtClean="0"/>
              <a:t/>
            </a:r>
            <a:br>
              <a:rPr lang="pt-BR" sz="2800" b="1" dirty="0" smtClean="0"/>
            </a:br>
            <a:r>
              <a:rPr lang="pt-BR" sz="2800" b="1" dirty="0" smtClean="0"/>
              <a:t>sustentáveis </a:t>
            </a:r>
            <a:r>
              <a:rPr lang="pt-BR" sz="2800" b="1" dirty="0"/>
              <a:t>no seu mercado local?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95663" y="761649"/>
            <a:ext cx="6395988" cy="1569659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89596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Workshop Tome uma atitude</a:t>
            </a:r>
            <a:r>
              <a:rPr dirty="0"/>
              <a:t/>
            </a:r>
            <a:br>
              <a:rPr dirty="0"/>
            </a:br>
            <a:r>
              <a:rPr lang="pt-BR" sz="2400" b="1" dirty="0">
                <a:solidFill>
                  <a:schemeClr val="bg1"/>
                </a:solidFill>
              </a:rPr>
              <a:t>Escolha de forma responsável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os frutos do mar que consome</a:t>
            </a:r>
            <a:endParaRPr lang="pt-BR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4" y="4249824"/>
            <a:ext cx="1871393" cy="18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66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262994"/>
            <a:ext cx="5675664" cy="2232564"/>
          </a:xfrm>
          <a:prstGeom prst="rect">
            <a:avLst/>
          </a:prstGeom>
          <a:ln/>
        </p:spPr>
      </p:pic>
      <p:pic>
        <p:nvPicPr>
          <p:cNvPr id="4" name="Google Shape;25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0192" y="2963143"/>
            <a:ext cx="2509726" cy="252325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25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220" y="2963144"/>
            <a:ext cx="2349061" cy="252325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252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1829" y="2963143"/>
            <a:ext cx="2581558" cy="252325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725">
            <a:off x="6694659" y="514405"/>
            <a:ext cx="1695253" cy="1981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4688" y="5813432"/>
            <a:ext cx="5616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#ProjectAWARE</a:t>
            </a:r>
            <a:r>
              <a:rPr lang="en-US"/>
              <a:t>	</a:t>
            </a:r>
            <a:r>
              <a:rPr lang="pt-BR"/>
              <a:t>#AWAREImpact</a:t>
            </a:r>
            <a:r>
              <a:rPr lang="en-US"/>
              <a:t>	</a:t>
            </a:r>
            <a:r>
              <a:rPr lang="pt-BR"/>
              <a:t>#10Tips4Divers</a:t>
            </a:r>
            <a:r>
              <a:t/>
            </a:r>
            <a:br/>
            <a:r>
              <a:rPr lang="pt-BR"/>
              <a:t>              #DiveAgainstDebris</a:t>
            </a:r>
            <a:r>
              <a:rPr lang="en-US"/>
              <a:t>	</a:t>
            </a:r>
            <a:r>
              <a:rPr lang="pt-BR"/>
              <a:t>     #AdoptADiveSite</a:t>
            </a:r>
            <a:r>
              <a:rPr lang="en-US"/>
              <a:t>	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041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O que os mergulhadores autônomos, mergulhadores </a:t>
            </a:r>
            <a:r>
              <a:rPr lang="pt-BR" sz="2800" b="1" dirty="0" smtClean="0"/>
              <a:t/>
            </a:r>
            <a:br>
              <a:rPr lang="pt-BR" sz="2800" b="1" dirty="0" smtClean="0"/>
            </a:br>
            <a:r>
              <a:rPr lang="pt-BR" sz="2800" b="1" dirty="0" smtClean="0"/>
              <a:t>em </a:t>
            </a:r>
            <a:r>
              <a:rPr lang="pt-BR" sz="2800" b="1" dirty="0"/>
              <a:t>apneia e praticantes de snorkel fazem </a:t>
            </a:r>
            <a:r>
              <a:rPr lang="pt-BR" sz="2800" b="1" dirty="0" smtClean="0"/>
              <a:t/>
            </a:r>
            <a:br>
              <a:rPr lang="pt-BR" sz="2800" b="1" dirty="0" smtClean="0"/>
            </a:br>
            <a:r>
              <a:rPr lang="pt-BR" sz="2800" b="1" dirty="0" smtClean="0"/>
              <a:t>para </a:t>
            </a:r>
            <a:r>
              <a:rPr lang="pt-BR" sz="2800" b="1" dirty="0"/>
              <a:t>causar impacto?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407695" y="707458"/>
            <a:ext cx="6328610" cy="1633476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98558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Workshop Tome uma atitude</a:t>
            </a:r>
            <a:r>
              <a:rPr dirty="0"/>
              <a:t/>
            </a:r>
            <a:br>
              <a:rPr dirty="0"/>
            </a:br>
            <a:r>
              <a:rPr lang="pt-BR" sz="2400" b="1" dirty="0" smtClean="0">
                <a:solidFill>
                  <a:schemeClr val="bg1"/>
                </a:solidFill>
              </a:rPr>
              <a:t>Aja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30" y="4128656"/>
            <a:ext cx="1979740" cy="197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76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030" y="1624224"/>
            <a:ext cx="687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Visão geral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52933" y="3445920"/>
            <a:ext cx="4046957" cy="369332"/>
            <a:chOff x="839079" y="1843281"/>
            <a:chExt cx="4046957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/>
                <a:t>Project AWARE e sua missão</a:t>
              </a:r>
              <a:endParaRPr lang="pt-BR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52933" y="3981411"/>
            <a:ext cx="6471059" cy="646331"/>
            <a:chOff x="839079" y="1708648"/>
            <a:chExt cx="6471059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335027" y="1708648"/>
              <a:ext cx="59751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10 dicas para mergulhadores: </a:t>
              </a:r>
              <a:r>
                <a:rPr lang="pt-BR" dirty="0" smtClean="0"/>
                <a:t>Da </a:t>
              </a:r>
              <a:r>
                <a:rPr lang="pt-BR" dirty="0"/>
                <a:t>conscientização à ação </a:t>
              </a:r>
              <a:r>
                <a:rPr lang="pt-BR" dirty="0" smtClean="0"/>
                <a:t/>
              </a:r>
              <a:br>
                <a:rPr lang="pt-BR" dirty="0" smtClean="0"/>
              </a:br>
              <a:r>
                <a:rPr lang="pt-BR" dirty="0" smtClean="0"/>
                <a:t>&gt;&gt; </a:t>
              </a:r>
              <a:r>
                <a:rPr lang="pt-BR" dirty="0"/>
                <a:t>Workshops Tome uma atitude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53614" y="4793901"/>
            <a:ext cx="4410205" cy="369332"/>
            <a:chOff x="839079" y="1875201"/>
            <a:chExt cx="4410205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/>
                <a:t>Revisão de conhecimento</a:t>
              </a:r>
              <a:endParaRPr lang="pt-BR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852933" y="2910429"/>
            <a:ext cx="4046957" cy="369332"/>
            <a:chOff x="839079" y="1843281"/>
            <a:chExt cx="4046957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Introdução e metas do curso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853614" y="5329392"/>
            <a:ext cx="4410205" cy="369332"/>
            <a:chOff x="839079" y="1875201"/>
            <a:chExt cx="4410205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/>
                <a:t>Fique atento</a:t>
              </a:r>
              <a:endParaRPr lang="pt-BR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2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853614" y="5864881"/>
            <a:ext cx="4410205" cy="369332"/>
            <a:chOff x="839079" y="1875201"/>
            <a:chExt cx="4410205" cy="369332"/>
          </a:xfrm>
        </p:grpSpPr>
        <p:sp>
          <p:nvSpPr>
            <p:cNvPr id="35" name="TextBox 34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/>
                <a:t>Certificação</a:t>
              </a:r>
              <a:endParaRPr lang="pt-BR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937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8" y="261181"/>
            <a:ext cx="5622726" cy="2226646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01" y="1543960"/>
            <a:ext cx="1298019" cy="1318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17" y="1663372"/>
            <a:ext cx="1323499" cy="1079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317" y="478609"/>
            <a:ext cx="1217986" cy="941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59" y="359656"/>
            <a:ext cx="1179815" cy="11798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89616" y="3509502"/>
            <a:ext cx="2477394" cy="1728552"/>
            <a:chOff x="6291098" y="3301683"/>
            <a:chExt cx="2477394" cy="172855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1098" y="3301683"/>
              <a:ext cx="2477394" cy="172855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031892" y="3312272"/>
              <a:ext cx="7366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700" b="1" dirty="0"/>
                <a:t>© vipdiving</a:t>
              </a:r>
            </a:p>
          </p:txBody>
        </p:sp>
      </p:grpSp>
      <p:pic>
        <p:nvPicPr>
          <p:cNvPr id="2050" name="Picture 2" descr="Imagem para turismo sustentável relativo a tubarões e arraias do Project AWAR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6" y="2793031"/>
            <a:ext cx="3121028" cy="208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44" y="4466623"/>
            <a:ext cx="1663289" cy="1663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23" y="5074507"/>
            <a:ext cx="2650506" cy="1490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70" y="2793031"/>
            <a:ext cx="2328530" cy="143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Como você pode pesquisar destinos </a:t>
            </a:r>
            <a:r>
              <a:rPr lang="pt-BR" sz="2800" b="1" dirty="0" smtClean="0"/>
              <a:t/>
            </a:r>
            <a:br>
              <a:rPr lang="pt-BR" sz="2800" b="1" dirty="0" smtClean="0"/>
            </a:br>
            <a:r>
              <a:rPr lang="pt-BR" sz="2800" b="1" dirty="0" smtClean="0"/>
              <a:t>para </a:t>
            </a:r>
            <a:r>
              <a:rPr lang="pt-BR" sz="2800" b="1" dirty="0"/>
              <a:t>férias ecológicas?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429353" y="930876"/>
            <a:ext cx="6367110" cy="1509128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146831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Workshop Tome uma atitude</a:t>
            </a:r>
            <a:r>
              <a:rPr sz="1600" dirty="0"/>
              <a:t/>
            </a:r>
            <a:br>
              <a:rPr sz="1600" dirty="0"/>
            </a:br>
            <a:r>
              <a:rPr lang="pt-BR" sz="2400" b="1" dirty="0">
                <a:solidFill>
                  <a:schemeClr val="bg1"/>
                </a:solidFill>
              </a:rPr>
              <a:t>Seja um ecoturista</a:t>
            </a:r>
            <a:endParaRPr lang="pt-BR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75" y="3757382"/>
            <a:ext cx="2008909" cy="200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02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287532"/>
            <a:ext cx="5538542" cy="2206931"/>
          </a:xfrm>
          <a:prstGeom prst="rect">
            <a:avLst/>
          </a:prstGeom>
          <a:ln/>
        </p:spPr>
      </p:pic>
      <p:pic>
        <p:nvPicPr>
          <p:cNvPr id="3074" name="Picture 2" descr="Arquivo:Footprints in the sand - geograph.org.uk - 4226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04" y="2595273"/>
            <a:ext cx="2410313" cy="361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4" y="2694481"/>
            <a:ext cx="2194779" cy="16460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51" y="4506977"/>
            <a:ext cx="2213872" cy="1476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38" y="690042"/>
            <a:ext cx="2457497" cy="1639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0" y="2496065"/>
            <a:ext cx="2112785" cy="1408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0" y="4071147"/>
            <a:ext cx="1850238" cy="12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4417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O que você pode fazer para reduzir a sua </a:t>
            </a:r>
            <a:r>
              <a:rPr lang="pt-BR" sz="2800" b="1" dirty="0" smtClean="0"/>
              <a:t>pegada </a:t>
            </a:r>
            <a:br>
              <a:rPr lang="pt-BR" sz="2800" b="1" dirty="0" smtClean="0"/>
            </a:br>
            <a:r>
              <a:rPr lang="pt-BR" sz="2800" b="1" dirty="0" smtClean="0"/>
              <a:t>de </a:t>
            </a:r>
            <a:r>
              <a:rPr lang="pt-BR" sz="2800" b="1" dirty="0"/>
              <a:t>carbono nos próximos seis meses?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17596" y="930876"/>
            <a:ext cx="6583680" cy="1470627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Workshop Tome uma atitude</a:t>
            </a:r>
            <a:r>
              <a:rPr dirty="0"/>
              <a:t/>
            </a:r>
            <a:br>
              <a:rPr dirty="0"/>
            </a:br>
            <a:r>
              <a:rPr lang="pt-BR" sz="2400" b="1" dirty="0">
                <a:solidFill>
                  <a:schemeClr val="bg1"/>
                </a:solidFill>
              </a:rPr>
              <a:t>Reduza a sua pegada de carbono</a:t>
            </a:r>
            <a:endParaRPr lang="pt-BR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424982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95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9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8" y="229003"/>
            <a:ext cx="5670697" cy="2209397"/>
          </a:xfrm>
          <a:prstGeom prst="rect">
            <a:avLst/>
          </a:prstGeom>
          <a:ln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19076" b="5809"/>
          <a:stretch/>
        </p:blipFill>
        <p:spPr>
          <a:xfrm>
            <a:off x="728677" y="4532580"/>
            <a:ext cx="2476253" cy="15980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77" y="2618409"/>
            <a:ext cx="2466110" cy="1753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96746" y="2618409"/>
            <a:ext cx="2348108" cy="1764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23174" r="-443" b="31455"/>
          <a:stretch/>
        </p:blipFill>
        <p:spPr>
          <a:xfrm>
            <a:off x="3496744" y="4532580"/>
            <a:ext cx="2348109" cy="1598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8" b="15464"/>
          <a:stretch/>
        </p:blipFill>
        <p:spPr>
          <a:xfrm>
            <a:off x="6199012" y="454228"/>
            <a:ext cx="2401706" cy="175894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424898" y="2605181"/>
            <a:ext cx="1949933" cy="1414698"/>
            <a:chOff x="1410579" y="4136240"/>
            <a:chExt cx="3272147" cy="23220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33" y="4393724"/>
            <a:ext cx="1616062" cy="11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Como você pode se comprometer a participar do movimento para conservação dos oceanos?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47537" y="930875"/>
            <a:ext cx="6482615" cy="1400433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9457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Workshop Tome uma atitude</a:t>
            </a:r>
            <a:r>
              <a:rPr dirty="0"/>
              <a:t/>
            </a:r>
            <a:br>
              <a:rPr dirty="0"/>
            </a:br>
            <a:r>
              <a:rPr lang="pt-BR" sz="2400" b="1" dirty="0">
                <a:solidFill>
                  <a:schemeClr val="bg1"/>
                </a:solidFill>
              </a:rPr>
              <a:t>Retribua</a:t>
            </a:r>
            <a:endParaRPr lang="pt-BR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5" y="4249824"/>
            <a:ext cx="1946563" cy="194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9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412" y="1471168"/>
            <a:ext cx="73575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A </a:t>
            </a:r>
            <a:r>
              <a:rPr lang="pt-BR" sz="1600" b="1" dirty="0"/>
              <a:t>Revisão de conhecimento da especialidade Project AWARE </a:t>
            </a:r>
            <a:r>
              <a:rPr lang="pt-BR" sz="1600" dirty="0"/>
              <a:t>é o seu plano de ação para comprometer-se com a mudança. </a:t>
            </a:r>
          </a:p>
          <a:p>
            <a:endParaRPr lang="pt-BR" sz="1600" dirty="0"/>
          </a:p>
          <a:p>
            <a:r>
              <a:rPr lang="pt-BR" sz="1600" dirty="0"/>
              <a:t>Considere as discussões nos workshops Tome uma atitude e crie o seu próprio plano de ação, com compromissos e atitudes pessoais para que você ajude o meio ambiente.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40" y="3358533"/>
            <a:ext cx="3626131" cy="256409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81412" y="376384"/>
            <a:ext cx="7421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Revisão </a:t>
            </a:r>
            <a:r>
              <a:rPr lang="pt-BR" sz="2800" b="1" dirty="0"/>
              <a:t>de conhecimento da </a:t>
            </a:r>
            <a:r>
              <a:rPr lang="pt-BR" sz="2800" b="1" dirty="0" smtClean="0"/>
              <a:t>especialidade Project </a:t>
            </a:r>
            <a:r>
              <a:rPr lang="pt-BR" sz="2800" b="1" dirty="0"/>
              <a:t>AWARE</a:t>
            </a:r>
          </a:p>
        </p:txBody>
      </p:sp>
    </p:spTree>
    <p:extLst>
      <p:ext uri="{BB962C8B-B14F-4D97-AF65-F5344CB8AC3E}">
        <p14:creationId xmlns:p14="http://schemas.microsoft.com/office/powerpoint/2010/main" val="376333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113" y="1495478"/>
            <a:ext cx="2543175" cy="9334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39079" y="1403238"/>
            <a:ext cx="4046957" cy="646331"/>
            <a:chOff x="839079" y="1708648"/>
            <a:chExt cx="4046957" cy="646331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708648"/>
              <a:ext cx="3551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Mantenha-se informado e cadastre-se para receber por e-mail novidades do Project AWARE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39079" y="2778662"/>
            <a:ext cx="4410205" cy="1477328"/>
            <a:chOff x="839079" y="1655709"/>
            <a:chExt cx="4410205" cy="1477328"/>
          </a:xfrm>
        </p:grpSpPr>
        <p:sp>
          <p:nvSpPr>
            <p:cNvPr id="13" name="TextBox 12"/>
            <p:cNvSpPr txBox="1"/>
            <p:nvPr/>
          </p:nvSpPr>
          <p:spPr>
            <a:xfrm>
              <a:off x="1335028" y="1655709"/>
              <a:ext cx="391425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Siga o Project AWARE nas redes sociais</a:t>
              </a:r>
            </a:p>
            <a:p>
              <a:r>
                <a:rPr lang="pt-BR" dirty="0"/>
                <a:t>Facebook: @ProjectAWAREFoundation</a:t>
              </a:r>
            </a:p>
            <a:p>
              <a:r>
                <a:rPr lang="pt-BR" dirty="0"/>
                <a:t>Instagram: @projectaware</a:t>
              </a:r>
            </a:p>
            <a:p>
              <a:r>
                <a:rPr lang="pt-BR" dirty="0"/>
                <a:t>Twitter: @projectaware</a:t>
              </a:r>
            </a:p>
            <a:p>
              <a:endParaRPr lang="pt-BR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39079" y="4300871"/>
            <a:ext cx="4410205" cy="1200329"/>
            <a:chOff x="839079" y="1708648"/>
            <a:chExt cx="4410205" cy="1200329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708648"/>
              <a:ext cx="39142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Use a seguinte hashtag nas redes sociais:</a:t>
              </a:r>
            </a:p>
            <a:p>
              <a:r>
                <a:rPr lang="pt-BR" dirty="0"/>
                <a:t>#ProjectAWARE</a:t>
              </a:r>
            </a:p>
            <a:p>
              <a:endParaRPr lang="pt-BR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6034850" y="2660757"/>
            <a:ext cx="1243700" cy="1299766"/>
            <a:chOff x="5899020" y="2660757"/>
            <a:chExt cx="1243700" cy="129976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1746">
              <a:off x="5952233" y="2762906"/>
              <a:ext cx="1137273" cy="1106491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Oval 23"/>
            <p:cNvSpPr/>
            <p:nvPr/>
          </p:nvSpPr>
          <p:spPr>
            <a:xfrm>
              <a:off x="5899020" y="2660757"/>
              <a:ext cx="1243700" cy="1299766"/>
            </a:xfrm>
            <a:prstGeom prst="ellipse">
              <a:avLst/>
            </a:prstGeom>
            <a:noFill/>
            <a:ln w="76200">
              <a:solidFill>
                <a:srgbClr val="0497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29" y="4203375"/>
            <a:ext cx="3258742" cy="17911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5503" y="533934"/>
            <a:ext cx="82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Fique atento...</a:t>
            </a:r>
          </a:p>
        </p:txBody>
      </p:sp>
    </p:spTree>
    <p:extLst>
      <p:ext uri="{BB962C8B-B14F-4D97-AF65-F5344CB8AC3E}">
        <p14:creationId xmlns:p14="http://schemas.microsoft.com/office/powerpoint/2010/main" val="21843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5308" y="360480"/>
            <a:ext cx="8308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  Certificação de especialidade Project AWARE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62" y="1520386"/>
            <a:ext cx="2472481" cy="154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926" y="1612571"/>
            <a:ext cx="3810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Certificação:</a:t>
            </a:r>
            <a:r>
              <a:rPr dirty="0"/>
              <a:t/>
            </a:r>
            <a:br>
              <a:rPr dirty="0"/>
            </a:br>
            <a:r>
              <a:rPr lang="pt-BR" sz="1600" dirty="0"/>
              <a:t>Não se esqueça de optar por fazer uma doação para receber a versão Project AWARE do cartão de certificação da PADI para esta especialidade Project AWARE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19917" y="3841042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468800" y="3996383"/>
            <a:ext cx="3919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Outros cursos do Project AWARE:</a:t>
            </a:r>
            <a:r>
              <a:rPr dirty="0"/>
              <a:t/>
            </a:r>
            <a:br>
              <a:rPr dirty="0"/>
            </a:br>
            <a:r>
              <a:rPr lang="pt-BR" sz="1600" dirty="0"/>
              <a:t>Qual é o seu próximo curso sobre conservação? Você pode escolher as especialidades Dive Against Debris</a:t>
            </a:r>
            <a:r>
              <a:rPr lang="pt-BR" sz="1600" baseline="30000" dirty="0"/>
              <a:t>®</a:t>
            </a:r>
            <a:r>
              <a:rPr lang="pt-BR" sz="1600" dirty="0"/>
              <a:t>, </a:t>
            </a:r>
            <a:r>
              <a:rPr lang="pt-BR" sz="1600" dirty="0" smtClean="0"/>
              <a:t/>
            </a:r>
            <a:br>
              <a:rPr lang="pt-BR" sz="1600" dirty="0" smtClean="0"/>
            </a:br>
            <a:r>
              <a:rPr lang="pt-BR" sz="1600" dirty="0" smtClean="0"/>
              <a:t>AWARE </a:t>
            </a:r>
            <a:r>
              <a:rPr lang="pt-BR" sz="1600" dirty="0"/>
              <a:t>Shark Conservation, </a:t>
            </a:r>
            <a:r>
              <a:rPr lang="pt-BR" sz="1600" dirty="0" smtClean="0"/>
              <a:t/>
            </a:r>
            <a:br>
              <a:rPr lang="pt-BR" sz="1600" dirty="0" smtClean="0"/>
            </a:br>
            <a:r>
              <a:rPr lang="pt-BR" sz="1600" dirty="0" smtClean="0"/>
              <a:t>Coral </a:t>
            </a:r>
            <a:r>
              <a:rPr lang="pt-BR" sz="1600" dirty="0"/>
              <a:t>Reef Conservation e muitas outras.</a:t>
            </a:r>
          </a:p>
        </p:txBody>
      </p:sp>
    </p:spTree>
    <p:extLst>
      <p:ext uri="{BB962C8B-B14F-4D97-AF65-F5344CB8AC3E}">
        <p14:creationId xmlns:p14="http://schemas.microsoft.com/office/powerpoint/2010/main" val="307663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030" y="1624224"/>
            <a:ext cx="687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Nós discutimos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52933" y="3445920"/>
            <a:ext cx="4046957" cy="369332"/>
            <a:chOff x="839079" y="1843281"/>
            <a:chExt cx="4046957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/>
                <a:t>Project AWARE e sua missão</a:t>
              </a:r>
              <a:endParaRPr lang="pt-BR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52933" y="3981411"/>
            <a:ext cx="6242458" cy="646331"/>
            <a:chOff x="839079" y="1708648"/>
            <a:chExt cx="6242458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335026" y="1708648"/>
              <a:ext cx="57465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10 dicas para mergulhadores: </a:t>
              </a:r>
              <a:r>
                <a:rPr lang="pt-BR" dirty="0" smtClean="0"/>
                <a:t>Da </a:t>
              </a:r>
              <a:r>
                <a:rPr lang="pt-BR" dirty="0"/>
                <a:t>conscientização à ação </a:t>
              </a:r>
              <a:r>
                <a:rPr lang="pt-BR" dirty="0" smtClean="0"/>
                <a:t/>
              </a:r>
              <a:br>
                <a:rPr lang="pt-BR" dirty="0" smtClean="0"/>
              </a:br>
              <a:r>
                <a:rPr lang="pt-BR" dirty="0" smtClean="0"/>
                <a:t>&gt;&gt; </a:t>
              </a:r>
              <a:r>
                <a:rPr lang="pt-BR" dirty="0"/>
                <a:t>Workshops Tome uma atitude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53614" y="4793901"/>
            <a:ext cx="4410205" cy="369332"/>
            <a:chOff x="839079" y="1875201"/>
            <a:chExt cx="4410205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/>
                <a:t>Revisão de conhecimento</a:t>
              </a:r>
              <a:endParaRPr lang="pt-BR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852933" y="2910429"/>
            <a:ext cx="4046957" cy="369332"/>
            <a:chOff x="839079" y="1843281"/>
            <a:chExt cx="4046957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Introdução e metas do curso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853614" y="5329392"/>
            <a:ext cx="4410205" cy="369332"/>
            <a:chOff x="839079" y="1875201"/>
            <a:chExt cx="4410205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/>
                <a:t>Fique atento</a:t>
              </a:r>
              <a:endParaRPr lang="pt-BR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2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853614" y="5864881"/>
            <a:ext cx="4410205" cy="369332"/>
            <a:chOff x="839079" y="1875201"/>
            <a:chExt cx="4410205" cy="369332"/>
          </a:xfrm>
        </p:grpSpPr>
        <p:sp>
          <p:nvSpPr>
            <p:cNvPr id="35" name="TextBox 34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/>
                <a:t>Certificação</a:t>
              </a:r>
              <a:endParaRPr lang="pt-BR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860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8216" y="36304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  Introdução e metas do curso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6" y="1076540"/>
            <a:ext cx="2536510" cy="17936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4154" y="910074"/>
            <a:ext cx="42012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Meta do curso:</a:t>
            </a:r>
            <a:r>
              <a:rPr dirty="0"/>
              <a:t/>
            </a:r>
            <a:br>
              <a:rPr dirty="0"/>
            </a:br>
            <a:r>
              <a:rPr lang="pt-BR" sz="1600" dirty="0"/>
              <a:t>O </a:t>
            </a:r>
            <a:r>
              <a:rPr lang="pt-BR" sz="1600" b="1" dirty="0"/>
              <a:t>curso de especialidade Project AWARE </a:t>
            </a:r>
            <a:r>
              <a:rPr lang="pt-BR" sz="1600" dirty="0"/>
              <a:t>tem como foco desenvolver e expandir as ‘</a:t>
            </a:r>
            <a:r>
              <a:rPr lang="pt-BR" sz="1600" i="1" dirty="0"/>
              <a:t>10 dicas de proteção do planeta oceano para mergulhadores</a:t>
            </a:r>
            <a:r>
              <a:rPr lang="pt-BR" sz="1600" dirty="0"/>
              <a:t>’, para orientar e ajudar as pessoas a fazer a diferença na proteção do oceano</a:t>
            </a:r>
            <a:endParaRPr lang="pt-BR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62" y="2929057"/>
            <a:ext cx="2472481" cy="154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926" y="3023934"/>
            <a:ext cx="391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Certificação:</a:t>
            </a:r>
            <a:r>
              <a:rPr dirty="0"/>
              <a:t/>
            </a:r>
            <a:br>
              <a:rPr dirty="0"/>
            </a:br>
            <a:r>
              <a:rPr lang="pt-BR" sz="1600" dirty="0"/>
              <a:t>Opte por fazer uma doação para receber a versão Project AWARE do cartão de certificação da PADI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57452" y="4310599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004154" y="4867874"/>
            <a:ext cx="3919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Outros cursos do Project AWARE:</a:t>
            </a:r>
            <a:r>
              <a:rPr dirty="0"/>
              <a:t/>
            </a:r>
            <a:br>
              <a:rPr dirty="0"/>
            </a:br>
            <a:r>
              <a:rPr lang="pt-BR" sz="1600" dirty="0"/>
              <a:t>Participe também dos cursos de especialidade Dive Against Debris® e </a:t>
            </a:r>
            <a:r>
              <a:rPr lang="pt-BR" sz="1600" dirty="0" smtClean="0"/>
              <a:t/>
            </a:r>
            <a:br>
              <a:rPr lang="pt-BR" sz="1600" dirty="0" smtClean="0"/>
            </a:br>
            <a:r>
              <a:rPr lang="pt-BR" sz="1600" dirty="0" smtClean="0"/>
              <a:t>AWARE </a:t>
            </a:r>
            <a:r>
              <a:rPr lang="pt-BR" sz="1600" dirty="0"/>
              <a:t>Shark Conservation</a:t>
            </a:r>
          </a:p>
        </p:txBody>
      </p:sp>
    </p:spTree>
    <p:extLst>
      <p:ext uri="{BB962C8B-B14F-4D97-AF65-F5344CB8AC3E}">
        <p14:creationId xmlns:p14="http://schemas.microsoft.com/office/powerpoint/2010/main" val="27294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562" y="46513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  Project AWARE e sua missão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1319" y="1185311"/>
            <a:ext cx="7018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O Project AWARE é uma organização sem fins lucrativos registrada e um movimento global para a proteção do oceano, apoiado por uma comunidade com espírito de aventura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24" y="2712584"/>
            <a:ext cx="6739276" cy="42615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319" y="2098228"/>
            <a:ext cx="5354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Visão: </a:t>
            </a:r>
            <a:r>
              <a:rPr lang="pt-BR" sz="1600" dirty="0"/>
              <a:t>O</a:t>
            </a:r>
            <a:r>
              <a:rPr lang="pt-BR" sz="1600" dirty="0" smtClean="0"/>
              <a:t> </a:t>
            </a:r>
            <a:r>
              <a:rPr lang="pt-BR" sz="1600" dirty="0"/>
              <a:t>retorno a um oceano limpo e saudável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1319" y="2467560"/>
            <a:ext cx="5354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Missão:</a:t>
            </a:r>
            <a:r>
              <a:rPr lang="pt-BR" sz="1600" dirty="0"/>
              <a:t> </a:t>
            </a:r>
            <a:r>
              <a:rPr lang="pt-BR" sz="1600" dirty="0" smtClean="0"/>
              <a:t>Unir </a:t>
            </a:r>
            <a:r>
              <a:rPr lang="pt-BR" sz="1600" dirty="0"/>
              <a:t>a paixão pela aventura oceânica com o objetivo da conservação marinha para gerar mudanças duradouras para o oceano </a:t>
            </a:r>
          </a:p>
        </p:txBody>
      </p:sp>
    </p:spTree>
    <p:extLst>
      <p:ext uri="{BB962C8B-B14F-4D97-AF65-F5344CB8AC3E}">
        <p14:creationId xmlns:p14="http://schemas.microsoft.com/office/powerpoint/2010/main" val="364470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6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8" y="244552"/>
            <a:ext cx="5604028" cy="2214331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22" y="4349965"/>
            <a:ext cx="2401330" cy="1600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5" y="2741494"/>
            <a:ext cx="2133881" cy="32093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84" y="2741494"/>
            <a:ext cx="2013293" cy="1174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93" y="2741494"/>
            <a:ext cx="2168485" cy="2674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39" y="618550"/>
            <a:ext cx="2575149" cy="17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41659" y="800378"/>
            <a:ext cx="6660682" cy="1617558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3314" y="107054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Workshop Tome uma atitude</a:t>
            </a:r>
            <a:r>
              <a:rPr dirty="0"/>
              <a:t/>
            </a:r>
            <a:br>
              <a:rPr dirty="0"/>
            </a:br>
            <a:r>
              <a:rPr lang="pt-BR" sz="2400" b="1" dirty="0">
                <a:solidFill>
                  <a:schemeClr val="bg1"/>
                </a:solidFill>
              </a:rPr>
              <a:t>Seja um perito em flutuabilidade</a:t>
            </a:r>
            <a:endParaRPr lang="pt-BR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505736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Identifique três atitudes que você pode tomar </a:t>
            </a:r>
            <a:r>
              <a:rPr lang="pt-BR" sz="2800" b="1" dirty="0" smtClean="0"/>
              <a:t/>
            </a:r>
            <a:br>
              <a:rPr lang="pt-BR" sz="2800" b="1" dirty="0" smtClean="0"/>
            </a:br>
            <a:r>
              <a:rPr lang="pt-BR" sz="2800" b="1" dirty="0" smtClean="0"/>
              <a:t>nos </a:t>
            </a:r>
            <a:r>
              <a:rPr lang="pt-BR" sz="2800" b="1" dirty="0"/>
              <a:t>próximos seis meses para aperfeiçoar </a:t>
            </a:r>
            <a:r>
              <a:rPr lang="pt-BR" sz="2800" b="1" dirty="0" smtClean="0"/>
              <a:t/>
            </a:r>
            <a:br>
              <a:rPr lang="pt-BR" sz="2800" b="1" dirty="0" smtClean="0"/>
            </a:br>
            <a:r>
              <a:rPr lang="pt-BR" sz="2800" b="1" dirty="0" smtClean="0"/>
              <a:t>a </a:t>
            </a:r>
            <a:r>
              <a:rPr lang="pt-BR" sz="2800" b="1" dirty="0"/>
              <a:t>sua flutuabilidade.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11" y="4249824"/>
            <a:ext cx="1900237" cy="189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22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346492"/>
            <a:ext cx="4691646" cy="2040910"/>
          </a:xfrm>
          <a:prstGeom prst="rect">
            <a:avLst/>
          </a:prstGeom>
          <a:ln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3" y="2699124"/>
            <a:ext cx="2927691" cy="1951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87" y="273444"/>
            <a:ext cx="2306122" cy="23061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74" y="4770475"/>
            <a:ext cx="2856080" cy="19028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36" y="2699124"/>
            <a:ext cx="3356026" cy="1951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44" y="2699124"/>
            <a:ext cx="1951794" cy="195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03" y="4770476"/>
            <a:ext cx="1946663" cy="190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Identifique três atitudes que você pode tomar </a:t>
            </a:r>
            <a:r>
              <a:rPr lang="pt-BR" sz="2800" b="1" dirty="0" smtClean="0"/>
              <a:t/>
            </a:r>
            <a:br>
              <a:rPr lang="pt-BR" sz="2800" b="1" dirty="0" smtClean="0"/>
            </a:br>
            <a:r>
              <a:rPr lang="pt-BR" sz="2800" b="1" dirty="0" smtClean="0"/>
              <a:t>para </a:t>
            </a:r>
            <a:r>
              <a:rPr lang="pt-BR" sz="2800" b="1" dirty="0"/>
              <a:t>tonar-se um exemplo melhor para o planeta, </a:t>
            </a:r>
            <a:r>
              <a:rPr lang="pt-BR" sz="2800" b="1" dirty="0" smtClean="0"/>
              <a:t/>
            </a:r>
            <a:br>
              <a:rPr lang="pt-BR" sz="2800" b="1" dirty="0" smtClean="0"/>
            </a:br>
            <a:r>
              <a:rPr lang="pt-BR" sz="2800" b="1" dirty="0" smtClean="0"/>
              <a:t>estando </a:t>
            </a:r>
            <a:r>
              <a:rPr lang="pt-BR" sz="2800" b="1" dirty="0"/>
              <a:t>com nadadeiras ou sem elas.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48877" y="848862"/>
            <a:ext cx="6646245" cy="1569660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-1" y="109508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Workshop Tome uma atitude</a:t>
            </a:r>
            <a:r>
              <a:rPr dirty="0"/>
              <a:t/>
            </a:r>
            <a:br>
              <a:rPr dirty="0"/>
            </a:br>
            <a:r>
              <a:rPr lang="pt-BR" sz="2400" b="1" dirty="0">
                <a:solidFill>
                  <a:schemeClr val="bg1"/>
                </a:solidFill>
              </a:rPr>
              <a:t>Seja um exemplo</a:t>
            </a:r>
            <a:endParaRPr lang="pt-BR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1" y="4249824"/>
            <a:ext cx="1998518" cy="199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33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7" y="320941"/>
            <a:ext cx="4820566" cy="2150410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3" y="2884042"/>
            <a:ext cx="2316865" cy="3484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790" y="4652567"/>
            <a:ext cx="2679545" cy="1716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91" y="2605235"/>
            <a:ext cx="2679545" cy="17872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3" r="15126" b="34895"/>
          <a:stretch/>
        </p:blipFill>
        <p:spPr>
          <a:xfrm rot="5400000">
            <a:off x="5846670" y="2941802"/>
            <a:ext cx="2699645" cy="20265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97" y="482732"/>
            <a:ext cx="2484451" cy="18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9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3">
      <a:dk1>
        <a:srgbClr val="00294A"/>
      </a:dk1>
      <a:lt1>
        <a:sysClr val="window" lastClr="FFFFFF"/>
      </a:lt1>
      <a:dk2>
        <a:srgbClr val="00446D"/>
      </a:dk2>
      <a:lt2>
        <a:srgbClr val="F4F4F4"/>
      </a:lt2>
      <a:accent1>
        <a:srgbClr val="49B7CF"/>
      </a:accent1>
      <a:accent2>
        <a:srgbClr val="2CC4E7"/>
      </a:accent2>
      <a:accent3>
        <a:srgbClr val="FFD32B"/>
      </a:accent3>
      <a:accent4>
        <a:srgbClr val="00446D"/>
      </a:accent4>
      <a:accent5>
        <a:srgbClr val="00294A"/>
      </a:accent5>
      <a:accent6>
        <a:srgbClr val="F4F4F4"/>
      </a:accent6>
      <a:hlink>
        <a:srgbClr val="2CC4E7"/>
      </a:hlink>
      <a:folHlink>
        <a:srgbClr val="2CC4E7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7020</TotalTime>
  <Words>429</Words>
  <Application>Microsoft Office PowerPoint</Application>
  <PresentationFormat>On-screen Show (4:3)</PresentationFormat>
  <Paragraphs>85</Paragraphs>
  <Slides>29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Kraechter</dc:creator>
  <cp:lastModifiedBy>Louise Kraechter</cp:lastModifiedBy>
  <cp:revision>136</cp:revision>
  <cp:lastPrinted>2018-06-30T08:05:37Z</cp:lastPrinted>
  <dcterms:created xsi:type="dcterms:W3CDTF">2017-03-15T14:33:03Z</dcterms:created>
  <dcterms:modified xsi:type="dcterms:W3CDTF">2019-07-03T09:57:09Z</dcterms:modified>
</cp:coreProperties>
</file>