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96" r:id="rId2"/>
    <p:sldId id="423" r:id="rId3"/>
    <p:sldId id="397" r:id="rId4"/>
    <p:sldId id="424" r:id="rId5"/>
    <p:sldId id="400" r:id="rId6"/>
    <p:sldId id="412" r:id="rId7"/>
    <p:sldId id="401" r:id="rId8"/>
    <p:sldId id="413" r:id="rId9"/>
    <p:sldId id="402" r:id="rId10"/>
    <p:sldId id="414" r:id="rId11"/>
    <p:sldId id="403" r:id="rId12"/>
    <p:sldId id="415" r:id="rId13"/>
    <p:sldId id="404" r:id="rId14"/>
    <p:sldId id="411" r:id="rId15"/>
    <p:sldId id="416" r:id="rId16"/>
    <p:sldId id="405" r:id="rId17"/>
    <p:sldId id="417" r:id="rId18"/>
    <p:sldId id="406" r:id="rId19"/>
    <p:sldId id="418" r:id="rId20"/>
    <p:sldId id="407" r:id="rId21"/>
    <p:sldId id="419" r:id="rId22"/>
    <p:sldId id="408" r:id="rId23"/>
    <p:sldId id="420" r:id="rId24"/>
    <p:sldId id="409" r:id="rId25"/>
    <p:sldId id="421" r:id="rId26"/>
    <p:sldId id="426" r:id="rId27"/>
    <p:sldId id="410" r:id="rId28"/>
    <p:sldId id="427" r:id="rId29"/>
    <p:sldId id="42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Kraechter" initials="LK" lastIdx="1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1"/>
    <a:srgbClr val="F3C300"/>
    <a:srgbClr val="00609C"/>
    <a:srgbClr val="015F9C"/>
    <a:srgbClr val="2CC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2" autoAdjust="0"/>
    <p:restoredTop sz="93460" autoAdjust="0"/>
  </p:normalViewPr>
  <p:slideViewPr>
    <p:cSldViewPr snapToGrid="0" showGuides="1">
      <p:cViewPr varScale="1">
        <p:scale>
          <a:sx n="109" d="100"/>
          <a:sy n="109" d="100"/>
        </p:scale>
        <p:origin x="16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662C3-049C-4828-BD40-80E55A7746AE}" type="datetimeFigureOut">
              <a:rPr lang="en-US" smtClean="0"/>
              <a:t>7/3/2019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99CEF-6C71-40B2-A11C-83BCD9DA7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0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0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06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also play video from YouTube: https://youtu.be/g_HbR1Ugv08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7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4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38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5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92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87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9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44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08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7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6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5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6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6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3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30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6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3/15/2017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198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 smtClean="0"/>
              <a:t>Project AWARE Specialty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70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7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3286" y="6376307"/>
            <a:ext cx="80010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96BA727-1C55-41C9-B468-DBBD2AFB59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3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976" y="2721650"/>
            <a:ext cx="7546051" cy="2859752"/>
          </a:xfrm>
          <a:custGeom>
            <a:avLst/>
            <a:gdLst>
              <a:gd name="connsiteX0" fmla="*/ 8428762 w 10061401"/>
              <a:gd name="connsiteY0" fmla="*/ 44855 h 2859752"/>
              <a:gd name="connsiteX1" fmla="*/ 10061401 w 10061401"/>
              <a:gd name="connsiteY1" fmla="*/ 2859752 h 2859752"/>
              <a:gd name="connsiteX2" fmla="*/ 6796122 w 10061401"/>
              <a:gd name="connsiteY2" fmla="*/ 2859752 h 2859752"/>
              <a:gd name="connsiteX3" fmla="*/ 5030700 w 10061401"/>
              <a:gd name="connsiteY3" fmla="*/ 44855 h 2859752"/>
              <a:gd name="connsiteX4" fmla="*/ 6663339 w 10061401"/>
              <a:gd name="connsiteY4" fmla="*/ 2859752 h 2859752"/>
              <a:gd name="connsiteX5" fmla="*/ 3398060 w 10061401"/>
              <a:gd name="connsiteY5" fmla="*/ 2859752 h 2859752"/>
              <a:gd name="connsiteX6" fmla="*/ 1632640 w 10061401"/>
              <a:gd name="connsiteY6" fmla="*/ 44855 h 2859752"/>
              <a:gd name="connsiteX7" fmla="*/ 3265278 w 10061401"/>
              <a:gd name="connsiteY7" fmla="*/ 2859752 h 2859752"/>
              <a:gd name="connsiteX8" fmla="*/ 0 w 10061401"/>
              <a:gd name="connsiteY8" fmla="*/ 2859752 h 2859752"/>
              <a:gd name="connsiteX9" fmla="*/ 5097990 w 10061401"/>
              <a:gd name="connsiteY9" fmla="*/ 0 h 2859752"/>
              <a:gd name="connsiteX10" fmla="*/ 8363269 w 10061401"/>
              <a:gd name="connsiteY10" fmla="*/ 0 h 2859752"/>
              <a:gd name="connsiteX11" fmla="*/ 6730630 w 10061401"/>
              <a:gd name="connsiteY11" fmla="*/ 2814897 h 2859752"/>
              <a:gd name="connsiteX12" fmla="*/ 1699930 w 10061401"/>
              <a:gd name="connsiteY12" fmla="*/ 0 h 2859752"/>
              <a:gd name="connsiteX13" fmla="*/ 4965208 w 10061401"/>
              <a:gd name="connsiteY13" fmla="*/ 0 h 2859752"/>
              <a:gd name="connsiteX14" fmla="*/ 3332569 w 10061401"/>
              <a:gd name="connsiteY14" fmla="*/ 2814897 h 285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61401" h="2859752">
                <a:moveTo>
                  <a:pt x="8428762" y="44855"/>
                </a:moveTo>
                <a:lnTo>
                  <a:pt x="10061401" y="2859752"/>
                </a:lnTo>
                <a:lnTo>
                  <a:pt x="6796122" y="2859752"/>
                </a:lnTo>
                <a:close/>
                <a:moveTo>
                  <a:pt x="5030700" y="44855"/>
                </a:moveTo>
                <a:lnTo>
                  <a:pt x="6663339" y="2859752"/>
                </a:lnTo>
                <a:lnTo>
                  <a:pt x="3398060" y="2859752"/>
                </a:lnTo>
                <a:close/>
                <a:moveTo>
                  <a:pt x="1632640" y="44855"/>
                </a:moveTo>
                <a:lnTo>
                  <a:pt x="3265278" y="2859752"/>
                </a:lnTo>
                <a:lnTo>
                  <a:pt x="0" y="2859752"/>
                </a:lnTo>
                <a:close/>
                <a:moveTo>
                  <a:pt x="5097990" y="0"/>
                </a:moveTo>
                <a:lnTo>
                  <a:pt x="8363269" y="0"/>
                </a:lnTo>
                <a:lnTo>
                  <a:pt x="6730630" y="2814897"/>
                </a:lnTo>
                <a:close/>
                <a:moveTo>
                  <a:pt x="1699930" y="0"/>
                </a:moveTo>
                <a:lnTo>
                  <a:pt x="4965208" y="0"/>
                </a:lnTo>
                <a:lnTo>
                  <a:pt x="3332569" y="2814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9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3/15/2017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 smtClean="0"/>
              <a:t>Project AWARE Specialty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0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11" Type="http://schemas.openxmlformats.org/officeDocument/2006/relationships/image" Target="../media/image63.jpeg"/><Relationship Id="rId5" Type="http://schemas.openxmlformats.org/officeDocument/2006/relationships/image" Target="../media/image57.jp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818"/>
            <a:ext cx="9144000" cy="3508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7481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/>
              <a:t>Project AWARE Spezialkurs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47530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000" b="1" dirty="0"/>
              <a:t>Unterrichtsleitfaden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330" y="6334897"/>
            <a:ext cx="477794" cy="436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36461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Wie kann man Fotos dazu nutzen, Menschen in den </a:t>
            </a:r>
            <a:r>
              <a:rPr lang="de-DE" sz="2800" b="1" dirty="0" smtClean="0"/>
              <a:t/>
            </a:r>
            <a:br>
              <a:rPr lang="de-DE" sz="2800" b="1" dirty="0" smtClean="0"/>
            </a:br>
            <a:r>
              <a:rPr lang="de-DE" sz="2800" b="1" dirty="0" smtClean="0"/>
              <a:t>soziale </a:t>
            </a:r>
            <a:r>
              <a:rPr lang="de-DE" sz="2800" b="1" dirty="0"/>
              <a:t>Medien </a:t>
            </a:r>
            <a:r>
              <a:rPr lang="de-DE" sz="2800" b="1" dirty="0" smtClean="0"/>
              <a:t>für bestimmte Themen </a:t>
            </a:r>
            <a:r>
              <a:rPr lang="de-DE" sz="2800" b="1" dirty="0"/>
              <a:t>zu sensibilisieren? Nenne ein Umweltschutzproblem in deiner Gegend, </a:t>
            </a:r>
            <a:r>
              <a:rPr lang="de-DE" sz="2800" b="1" dirty="0" smtClean="0"/>
              <a:t/>
            </a:r>
            <a:br>
              <a:rPr lang="de-DE" sz="2800" b="1" dirty="0" smtClean="0"/>
            </a:br>
            <a:r>
              <a:rPr lang="de-DE" sz="2800" b="1" dirty="0" smtClean="0"/>
              <a:t>das </a:t>
            </a:r>
            <a:r>
              <a:rPr lang="en-GB" sz="2800" b="1" dirty="0" err="1" smtClean="0"/>
              <a:t>davon</a:t>
            </a:r>
            <a:r>
              <a:rPr lang="en-GB" sz="2800" b="1" dirty="0" smtClean="0"/>
              <a:t> </a:t>
            </a:r>
            <a:r>
              <a:rPr lang="en-GB" sz="2800" b="1" dirty="0" err="1"/>
              <a:t>profitieren</a:t>
            </a:r>
            <a:r>
              <a:rPr lang="en-GB" sz="2800" b="1" dirty="0"/>
              <a:t> </a:t>
            </a:r>
            <a:r>
              <a:rPr lang="en-GB" sz="2800" b="1" dirty="0" err="1"/>
              <a:t>wurde</a:t>
            </a:r>
            <a:r>
              <a:rPr lang="de-DE" sz="2800" b="1" dirty="0" smtClean="0"/>
              <a:t>?</a:t>
            </a:r>
            <a:endParaRPr lang="de-DE" sz="28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Take Action Workshop</a:t>
            </a:r>
            <a:r>
              <a:rPr lang="de-DE" sz="4000" b="1" dirty="0"/>
              <a:t/>
            </a:r>
            <a:br>
              <a:rPr lang="de-DE" sz="4000" b="1" dirty="0"/>
            </a:br>
            <a:r>
              <a:rPr lang="de-DE" sz="2000" b="1" dirty="0">
                <a:solidFill>
                  <a:schemeClr val="bg1"/>
                </a:solidFill>
              </a:rPr>
              <a:t>Nimm nur Fotos mit – lasse nur Luftblasen zurück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76" y="4659887"/>
            <a:ext cx="1970107" cy="19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8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1" y="316098"/>
            <a:ext cx="5689352" cy="2156483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0" y="2697073"/>
            <a:ext cx="1945344" cy="2918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41" y="648179"/>
            <a:ext cx="2234173" cy="1675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2697073"/>
            <a:ext cx="2639050" cy="1758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40" y="2697073"/>
            <a:ext cx="2873974" cy="2155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4529276"/>
            <a:ext cx="2651424" cy="176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Welche Interaktionen mit Meerestieren </a:t>
            </a:r>
            <a:r>
              <a:rPr lang="en-GB" sz="2800" b="1" dirty="0" smtClean="0"/>
              <a:t>hast </a:t>
            </a:r>
            <a:r>
              <a:rPr lang="en-GB" sz="2800" b="1" dirty="0"/>
              <a:t>du </a:t>
            </a:r>
            <a:r>
              <a:rPr lang="en-GB" sz="2800" b="1" dirty="0" smtClean="0"/>
              <a:t/>
            </a:r>
            <a:br>
              <a:rPr lang="en-GB" sz="2800" b="1" dirty="0" smtClean="0"/>
            </a:br>
            <a:r>
              <a:rPr lang="en-GB" sz="2800" b="1" dirty="0" err="1" smtClean="0"/>
              <a:t>schon</a:t>
            </a:r>
            <a:r>
              <a:rPr lang="en-GB" sz="2800" b="1" dirty="0" smtClean="0"/>
              <a:t> </a:t>
            </a:r>
            <a:r>
              <a:rPr lang="en-GB" sz="2800" b="1" dirty="0" err="1"/>
              <a:t>erlebt</a:t>
            </a:r>
            <a:r>
              <a:rPr lang="de-DE" sz="2800" b="1" dirty="0" smtClean="0"/>
              <a:t>? Nenne </a:t>
            </a:r>
            <a:r>
              <a:rPr lang="de-DE" sz="2800" b="1" dirty="0"/>
              <a:t>einige positive und negative Erfahrungen, die du </a:t>
            </a:r>
            <a:r>
              <a:rPr lang="de-DE" sz="2800" b="1" dirty="0" smtClean="0"/>
              <a:t>gemacht hast. </a:t>
            </a:r>
          </a:p>
          <a:p>
            <a:pPr algn="ctr"/>
            <a:r>
              <a:rPr lang="de-DE" sz="2800" b="1" dirty="0"/>
              <a:t>U</a:t>
            </a:r>
            <a:r>
              <a:rPr lang="de-DE" sz="2800" b="1" dirty="0" smtClean="0"/>
              <a:t>nd beschreibe, wie </a:t>
            </a:r>
            <a:r>
              <a:rPr lang="de-DE" sz="2800" b="1" dirty="0"/>
              <a:t>du andere </a:t>
            </a:r>
            <a:r>
              <a:rPr lang="de-DE" sz="2800" b="1" dirty="0" smtClean="0"/>
              <a:t>dazu bewegen kannst, </a:t>
            </a:r>
          </a:p>
          <a:p>
            <a:pPr algn="ctr"/>
            <a:r>
              <a:rPr lang="de-DE" sz="2800" b="1" dirty="0" smtClean="0"/>
              <a:t>sich richtig zu verhalten.</a:t>
            </a:r>
            <a:endParaRPr lang="de-DE" sz="28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Take Action Workshop</a:t>
            </a:r>
            <a:r>
              <a:rPr lang="de-DE" sz="4000" b="1" dirty="0"/>
              <a:t/>
            </a:r>
            <a:br>
              <a:rPr lang="de-DE" sz="4000" b="1" dirty="0"/>
            </a:br>
            <a:r>
              <a:rPr lang="de-DE" sz="2400" b="1" dirty="0">
                <a:solidFill>
                  <a:schemeClr val="bg1"/>
                </a:solidFill>
              </a:rPr>
              <a:t>Schütze Lebewesen unter Wasser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53" y="4742267"/>
            <a:ext cx="1728354" cy="17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21" y="603431"/>
            <a:ext cx="2045119" cy="153384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3" name="image2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4" y="269351"/>
            <a:ext cx="5467551" cy="2201999"/>
          </a:xfrm>
          <a:prstGeom prst="rect">
            <a:avLst/>
          </a:prstGeom>
          <a:ln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1" y="2781562"/>
            <a:ext cx="2421977" cy="3303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32" y="2689921"/>
            <a:ext cx="4382193" cy="34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8727" y="5810423"/>
            <a:ext cx="5426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Die hässliche Reise </a:t>
            </a:r>
            <a:r>
              <a:rPr lang="de-DE" sz="2800" b="1" dirty="0" smtClean="0"/>
              <a:t>des </a:t>
            </a:r>
            <a:r>
              <a:rPr lang="de-DE" sz="2800" b="1" dirty="0"/>
              <a:t>Mülls</a:t>
            </a:r>
          </a:p>
        </p:txBody>
      </p:sp>
      <p:pic>
        <p:nvPicPr>
          <p:cNvPr id="3" name="Marine Debris- The Ugly Journey of Our Trash (English Subtitle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869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Was kannst du tun, </a:t>
            </a:r>
            <a:endParaRPr lang="de-DE" sz="3200" b="1" dirty="0" smtClean="0"/>
          </a:p>
          <a:p>
            <a:pPr algn="ctr"/>
            <a:r>
              <a:rPr lang="de-DE" sz="3200" b="1" dirty="0" smtClean="0"/>
              <a:t>um </a:t>
            </a:r>
            <a:r>
              <a:rPr lang="de-DE" sz="3200" b="1" dirty="0"/>
              <a:t>den Müll im Meer zu reduzieren?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Take Action Workshop</a:t>
            </a:r>
            <a:r>
              <a:rPr lang="de-DE" sz="4000" b="1" dirty="0"/>
              <a:t/>
            </a:r>
            <a:br>
              <a:rPr lang="de-DE" sz="4000" b="1" dirty="0"/>
            </a:br>
            <a:r>
              <a:rPr lang="de-DE" sz="2400" b="1" dirty="0">
                <a:solidFill>
                  <a:schemeClr val="bg1"/>
                </a:solidFill>
              </a:rPr>
              <a:t>Werde Müll-Aktivist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5" y="4249824"/>
            <a:ext cx="1894609" cy="18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5" y="361815"/>
            <a:ext cx="5329820" cy="2037513"/>
          </a:xfrm>
          <a:prstGeom prst="rect">
            <a:avLst/>
          </a:prstGeom>
          <a:ln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2" y="281554"/>
            <a:ext cx="1915968" cy="2554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3" y="1833851"/>
            <a:ext cx="1183409" cy="15916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7309" y="2704970"/>
            <a:ext cx="6188364" cy="3853154"/>
            <a:chOff x="637309" y="2704970"/>
            <a:chExt cx="6188364" cy="38531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09" y="2704970"/>
              <a:ext cx="6188364" cy="3514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7309" y="6219570"/>
              <a:ext cx="61883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/>
                <a:t>Interaktive Infografik zum weltweiten Markt für Haiprodukte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03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Wo kannst du herausfinden, welche </a:t>
            </a:r>
            <a:r>
              <a:rPr lang="de-DE" sz="3200" b="1" dirty="0" smtClean="0"/>
              <a:t>Fische</a:t>
            </a:r>
            <a:r>
              <a:rPr lang="de-DE" sz="3200" b="1" dirty="0"/>
              <a:t>, </a:t>
            </a:r>
            <a:endParaRPr lang="de-DE" sz="3200" b="1" dirty="0" smtClean="0"/>
          </a:p>
          <a:p>
            <a:pPr algn="ctr"/>
            <a:r>
              <a:rPr lang="de-DE" sz="3200" b="1" dirty="0" smtClean="0"/>
              <a:t>die </a:t>
            </a:r>
            <a:r>
              <a:rPr lang="de-DE" sz="3200" b="1" dirty="0"/>
              <a:t>es bei dir zu kaufen gibt, </a:t>
            </a:r>
            <a:endParaRPr lang="de-DE" sz="3200" b="1" dirty="0" smtClean="0"/>
          </a:p>
          <a:p>
            <a:pPr algn="ctr"/>
            <a:r>
              <a:rPr lang="de-DE" sz="3200" b="1" dirty="0" smtClean="0"/>
              <a:t>nachhaltig </a:t>
            </a:r>
            <a:r>
              <a:rPr lang="de-DE" sz="3200" b="1" dirty="0"/>
              <a:t>sind?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Take Action Workshop</a:t>
            </a:r>
            <a:br>
              <a:rPr lang="de-DE" sz="4000" b="1" dirty="0"/>
            </a:br>
            <a:r>
              <a:rPr lang="de-DE" sz="2400" b="1" dirty="0">
                <a:solidFill>
                  <a:schemeClr val="bg1"/>
                </a:solidFill>
              </a:rPr>
              <a:t>Kaufe Meeresfrüchte umweltbewusst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4" y="4249824"/>
            <a:ext cx="187139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6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1" y="262994"/>
            <a:ext cx="5675661" cy="2232564"/>
          </a:xfrm>
          <a:prstGeom prst="rect">
            <a:avLst/>
          </a:prstGeom>
          <a:ln/>
        </p:spPr>
      </p:pic>
      <p:pic>
        <p:nvPicPr>
          <p:cNvPr id="4" name="Google Shape;25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0192" y="2963143"/>
            <a:ext cx="2509726" cy="252325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25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220" y="2963144"/>
            <a:ext cx="2349061" cy="25232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25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1829" y="2963143"/>
            <a:ext cx="2581558" cy="252325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725">
            <a:off x="6694659" y="514405"/>
            <a:ext cx="1695253" cy="1981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4688" y="5813432"/>
            <a:ext cx="561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#ProjectAWARE	#AWAREImpact	#10Tips4Divers</a:t>
            </a:r>
            <a:br>
              <a:rPr lang="de-DE"/>
            </a:br>
            <a:r>
              <a:rPr lang="de-DE"/>
              <a:t>              #DiveAgainstDebris	     #AdoptADiveSite	</a:t>
            </a:r>
          </a:p>
        </p:txBody>
      </p:sp>
    </p:spTree>
    <p:extLst>
      <p:ext uri="{BB962C8B-B14F-4D97-AF65-F5344CB8AC3E}">
        <p14:creationId xmlns:p14="http://schemas.microsoft.com/office/powerpoint/2010/main" val="40104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Was können Gerätetaucher, </a:t>
            </a:r>
            <a:endParaRPr lang="de-DE" sz="3200" b="1" dirty="0" smtClean="0"/>
          </a:p>
          <a:p>
            <a:pPr algn="ctr"/>
            <a:r>
              <a:rPr lang="de-DE" sz="3200" b="1" dirty="0" smtClean="0"/>
              <a:t>Freitaucher und </a:t>
            </a:r>
            <a:r>
              <a:rPr lang="de-DE" sz="3200" b="1" dirty="0"/>
              <a:t>Schnorchler tun?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Take Action Workshop</a:t>
            </a:r>
            <a:br>
              <a:rPr lang="de-DE" sz="4000" b="1" dirty="0"/>
            </a:br>
            <a:r>
              <a:rPr lang="de-DE" sz="2400" b="1" dirty="0">
                <a:solidFill>
                  <a:schemeClr val="bg1"/>
                </a:solidFill>
              </a:rPr>
              <a:t>Werde aktiv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45" y="3936150"/>
            <a:ext cx="1979740" cy="19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>
                <a:solidFill>
                  <a:schemeClr val="bg1"/>
                </a:solidFill>
              </a:rPr>
              <a:t>Übersicht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52933" y="3445920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Project AWARE und seine Mission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52933" y="3981411"/>
            <a:ext cx="6309867" cy="646331"/>
            <a:chOff x="839079" y="1708648"/>
            <a:chExt cx="6309867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35027" y="1708648"/>
              <a:ext cx="5813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10 Tipps für Taucher: </a:t>
              </a:r>
              <a:r>
                <a:rPr lang="de-DE" dirty="0" smtClean="0"/>
                <a:t>Vom </a:t>
              </a:r>
              <a:r>
                <a:rPr lang="de-DE" dirty="0"/>
                <a:t>Bewusstsein zum </a:t>
              </a:r>
              <a:r>
                <a:rPr lang="de-DE" dirty="0" smtClean="0"/>
                <a:t>Handeln </a:t>
              </a:r>
            </a:p>
            <a:p>
              <a:r>
                <a:rPr lang="de-DE" dirty="0" smtClean="0"/>
                <a:t>&gt;&gt; </a:t>
              </a:r>
              <a:r>
                <a:rPr lang="de-DE" dirty="0"/>
                <a:t>Take Action Workshops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793901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Wiederholungsfragen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Einleitung und Kursziele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29392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In Kontakt bleiben</a:t>
              </a:r>
              <a:endParaRPr lang="de-DE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Brevet</a:t>
              </a:r>
              <a:endParaRPr lang="de-DE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93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8" y="261181"/>
            <a:ext cx="5622726" cy="2226645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01" y="1543960"/>
            <a:ext cx="1298019" cy="1318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17" y="1663372"/>
            <a:ext cx="1323499" cy="1079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17" y="478609"/>
            <a:ext cx="1217986" cy="941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59" y="359656"/>
            <a:ext cx="1179815" cy="11798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9616" y="3509502"/>
            <a:ext cx="2477394" cy="1728552"/>
            <a:chOff x="6291098" y="3301683"/>
            <a:chExt cx="2477394" cy="17285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098" y="3301683"/>
              <a:ext cx="2477394" cy="17285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031892" y="3312272"/>
              <a:ext cx="7366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700" b="1"/>
                <a:t>© vipdiving</a:t>
              </a:r>
            </a:p>
          </p:txBody>
        </p:sp>
      </p:grpSp>
      <p:pic>
        <p:nvPicPr>
          <p:cNvPr id="2050" name="Picture 2" descr="Image result for shark and rays sustainable tourism project awa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2793031"/>
            <a:ext cx="3121028" cy="20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4" y="4466623"/>
            <a:ext cx="1663289" cy="166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23" y="5074507"/>
            <a:ext cx="2650506" cy="1490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70" y="2793031"/>
            <a:ext cx="2328530" cy="14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Wie sucht man am besten nach Öko-Reisezielen?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Take Action Workshop</a:t>
            </a:r>
            <a:r>
              <a:rPr lang="de-DE" sz="4000" b="1" dirty="0"/>
              <a:t/>
            </a:r>
            <a:br>
              <a:rPr lang="de-DE" sz="4000" b="1" dirty="0"/>
            </a:br>
            <a:r>
              <a:rPr lang="de-DE" sz="2400" b="1" dirty="0">
                <a:solidFill>
                  <a:schemeClr val="bg1"/>
                </a:solidFill>
              </a:rPr>
              <a:t>Sei </a:t>
            </a:r>
            <a:r>
              <a:rPr lang="de-DE" sz="2400" b="1" dirty="0" smtClean="0">
                <a:solidFill>
                  <a:schemeClr val="bg1"/>
                </a:solidFill>
              </a:rPr>
              <a:t>Ökotourist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75" y="3757382"/>
            <a:ext cx="2008909" cy="20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87532"/>
            <a:ext cx="5538542" cy="2206931"/>
          </a:xfrm>
          <a:prstGeom prst="rect">
            <a:avLst/>
          </a:prstGeom>
          <a:ln/>
        </p:spPr>
      </p:pic>
      <p:pic>
        <p:nvPicPr>
          <p:cNvPr id="3074" name="Picture 2" descr="File:Footprints in the sand - geograph.org.uk - 422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04" y="2595273"/>
            <a:ext cx="2410313" cy="36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4" y="2694481"/>
            <a:ext cx="2194779" cy="1646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51" y="4506977"/>
            <a:ext cx="2213872" cy="1476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38" y="690042"/>
            <a:ext cx="2457497" cy="163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2496065"/>
            <a:ext cx="2112785" cy="1408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4071147"/>
            <a:ext cx="1850238" cy="12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Wie kannst du innerhalb der nächsten </a:t>
            </a:r>
            <a:r>
              <a:rPr lang="de-DE" sz="3200" b="1" dirty="0" smtClean="0"/>
              <a:t/>
            </a:r>
            <a:br>
              <a:rPr lang="de-DE" sz="3200" b="1" dirty="0" smtClean="0"/>
            </a:br>
            <a:r>
              <a:rPr lang="de-DE" sz="3200" b="1" dirty="0" smtClean="0"/>
              <a:t>sechs Monate </a:t>
            </a:r>
            <a:r>
              <a:rPr lang="de-DE" sz="3200" b="1" dirty="0"/>
              <a:t>deinen </a:t>
            </a:r>
            <a:r>
              <a:rPr lang="de-DE" sz="3200" b="1" dirty="0" smtClean="0"/>
              <a:t>CO₂-</a:t>
            </a:r>
            <a:r>
              <a:rPr lang="de-DE" sz="3200" b="1" dirty="0"/>
              <a:t>Abdruck reduzieren?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Take Action Workshop</a:t>
            </a:r>
            <a:r>
              <a:rPr lang="de-DE" sz="4000" b="1" dirty="0"/>
              <a:t/>
            </a:r>
            <a:br>
              <a:rPr lang="de-DE" sz="4000" b="1" dirty="0"/>
            </a:br>
            <a:r>
              <a:rPr lang="de-DE" sz="2400" b="1" dirty="0">
                <a:solidFill>
                  <a:schemeClr val="bg1"/>
                </a:solidFill>
              </a:rPr>
              <a:t>Reduziere deine CO2-Bilanz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24982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8" y="229003"/>
            <a:ext cx="5670697" cy="2209396"/>
          </a:xfrm>
          <a:prstGeom prst="rect">
            <a:avLst/>
          </a:prstGeom>
          <a:ln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9076" b="5809"/>
          <a:stretch/>
        </p:blipFill>
        <p:spPr>
          <a:xfrm>
            <a:off x="728677" y="4532580"/>
            <a:ext cx="2476253" cy="1598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7" y="2618409"/>
            <a:ext cx="2466110" cy="1753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6746" y="2618409"/>
            <a:ext cx="2348108" cy="1764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23174" r="-443" b="31455"/>
          <a:stretch/>
        </p:blipFill>
        <p:spPr>
          <a:xfrm>
            <a:off x="3496744" y="4532580"/>
            <a:ext cx="2348109" cy="1598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8" b="15464"/>
          <a:stretch/>
        </p:blipFill>
        <p:spPr>
          <a:xfrm>
            <a:off x="6199012" y="454228"/>
            <a:ext cx="2401706" cy="17589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24898" y="2605181"/>
            <a:ext cx="1949933" cy="1414698"/>
            <a:chOff x="1410579" y="4136240"/>
            <a:chExt cx="3272147" cy="23220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33" y="4393724"/>
            <a:ext cx="1616062" cy="11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Wie kannst du dich engagieren, </a:t>
            </a:r>
            <a:endParaRPr lang="de-DE" sz="3200" b="1" dirty="0" smtClean="0"/>
          </a:p>
          <a:p>
            <a:pPr algn="ctr">
              <a:defRPr/>
            </a:pPr>
            <a:r>
              <a:rPr lang="de-DE" sz="3200" b="1" dirty="0" smtClean="0"/>
              <a:t>Teil </a:t>
            </a:r>
            <a:r>
              <a:rPr lang="de-DE" sz="3200" b="1" dirty="0"/>
              <a:t>der Bewegung zum Schutz </a:t>
            </a:r>
            <a:r>
              <a:rPr lang="en-GB" sz="3200" b="1" dirty="0"/>
              <a:t>der </a:t>
            </a:r>
            <a:r>
              <a:rPr lang="en-GB" sz="3200" b="1" dirty="0" err="1"/>
              <a:t>Meere</a:t>
            </a:r>
            <a:r>
              <a:rPr lang="en-GB" sz="3200" b="1" dirty="0"/>
              <a:t>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err="1" smtClean="0"/>
              <a:t>zu</a:t>
            </a:r>
            <a:r>
              <a:rPr lang="en-GB" sz="3200" b="1" dirty="0" smtClean="0"/>
              <a:t> </a:t>
            </a:r>
            <a:r>
              <a:rPr lang="en-GB" sz="3200" b="1" dirty="0" err="1"/>
              <a:t>werden</a:t>
            </a:r>
            <a:r>
              <a:rPr lang="en-GB" sz="3200" b="1" dirty="0"/>
              <a:t> und </a:t>
            </a:r>
            <a:r>
              <a:rPr lang="en-GB" sz="3200" b="1" dirty="0" err="1"/>
              <a:t>etwas</a:t>
            </a:r>
            <a:r>
              <a:rPr lang="en-GB" sz="3200" b="1" dirty="0"/>
              <a:t> </a:t>
            </a:r>
            <a:r>
              <a:rPr lang="en-GB" sz="3200" b="1" dirty="0" err="1" smtClean="0"/>
              <a:t>zurückzugeben</a:t>
            </a:r>
            <a:r>
              <a:rPr lang="de-DE" sz="3200" b="1" dirty="0" smtClean="0"/>
              <a:t>?</a:t>
            </a:r>
            <a:endParaRPr lang="de-DE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Take Action Workshop</a:t>
            </a:r>
            <a:br>
              <a:rPr lang="de-DE" sz="4000" b="1" dirty="0"/>
            </a:br>
            <a:r>
              <a:rPr lang="de-DE" sz="2400" b="1" dirty="0">
                <a:solidFill>
                  <a:schemeClr val="bg1"/>
                </a:solidFill>
              </a:rPr>
              <a:t>Leiste einen </a:t>
            </a:r>
            <a:r>
              <a:rPr lang="de-DE" sz="2400" b="1" dirty="0" smtClean="0">
                <a:solidFill>
                  <a:schemeClr val="bg1"/>
                </a:solidFill>
              </a:rPr>
              <a:t>Beitrag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5" y="4249824"/>
            <a:ext cx="1946563" cy="19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412" y="1330491"/>
            <a:ext cx="7357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</a:t>
            </a:r>
            <a:r>
              <a:rPr lang="de-DE" b="1" dirty="0"/>
              <a:t> Project AWARE Spezialkurs Wiederholungsfragen </a:t>
            </a:r>
            <a:r>
              <a:rPr lang="de-DE" dirty="0"/>
              <a:t>sind </a:t>
            </a:r>
            <a:r>
              <a:rPr lang="de-DE" dirty="0" smtClean="0"/>
              <a:t>dein Aktionsplan - </a:t>
            </a:r>
            <a:r>
              <a:rPr lang="de-DE" dirty="0"/>
              <a:t>für dein Engagement im Umweltschutz </a:t>
            </a:r>
          </a:p>
          <a:p>
            <a:endParaRPr lang="en-GB" dirty="0"/>
          </a:p>
          <a:p>
            <a:r>
              <a:rPr lang="de-DE" dirty="0"/>
              <a:t>Arbeite dich </a:t>
            </a:r>
            <a:r>
              <a:rPr lang="de-DE" dirty="0" smtClean="0"/>
              <a:t>durch </a:t>
            </a:r>
            <a:r>
              <a:rPr lang="de-DE" dirty="0"/>
              <a:t>die Take Action Workshop-Diskussionen </a:t>
            </a:r>
            <a:r>
              <a:rPr lang="de-DE" dirty="0" smtClean="0"/>
              <a:t>durch, und </a:t>
            </a:r>
            <a:r>
              <a:rPr lang="de-DE" dirty="0"/>
              <a:t>erstelle dir deinen eigenen Aktionsplan </a:t>
            </a:r>
            <a:r>
              <a:rPr lang="de-DE" dirty="0" smtClean="0"/>
              <a:t>- für </a:t>
            </a:r>
            <a:r>
              <a:rPr lang="de-DE" dirty="0"/>
              <a:t>dein persönliches Engagement und </a:t>
            </a:r>
            <a:r>
              <a:rPr lang="de-DE" dirty="0" smtClean="0"/>
              <a:t>alles, was </a:t>
            </a:r>
            <a:r>
              <a:rPr lang="de-DE" dirty="0"/>
              <a:t>du zum Schutz der Umwelt tun </a:t>
            </a:r>
            <a:r>
              <a:rPr lang="de-DE" dirty="0" smtClean="0"/>
              <a:t>kannst</a:t>
            </a:r>
            <a:endParaRPr lang="de-DE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40" y="3358533"/>
            <a:ext cx="3626131" cy="256409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 Project AWARE Spezialkurs </a:t>
            </a:r>
            <a:r>
              <a:rPr lang="de-DE" sz="2800" b="1" dirty="0" smtClean="0"/>
              <a:t>Wiederholungsfragen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37633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113" y="1495478"/>
            <a:ext cx="2543175" cy="9334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9079" y="1708648"/>
            <a:ext cx="4046957" cy="923330"/>
            <a:chOff x="839079" y="1708648"/>
            <a:chExt cx="4046957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708648"/>
              <a:ext cx="35510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Bleibe auf </a:t>
              </a:r>
              <a:r>
                <a:rPr lang="de-DE" dirty="0"/>
                <a:t>dem Laufenden und abonniere die E-Mail-Updates von Project AWARE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39079" y="2766303"/>
            <a:ext cx="5046423" cy="1477328"/>
            <a:chOff x="839079" y="1708648"/>
            <a:chExt cx="5046423" cy="1477328"/>
          </a:xfrm>
        </p:grpSpPr>
        <p:sp>
          <p:nvSpPr>
            <p:cNvPr id="13" name="TextBox 12"/>
            <p:cNvSpPr txBox="1"/>
            <p:nvPr/>
          </p:nvSpPr>
          <p:spPr>
            <a:xfrm>
              <a:off x="1335027" y="1708648"/>
              <a:ext cx="455047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Folge Project AWARE in den </a:t>
              </a:r>
              <a:r>
                <a:rPr lang="de-DE" dirty="0" smtClean="0"/>
                <a:t>sozialen Medien</a:t>
              </a:r>
              <a:endParaRPr lang="de-DE" dirty="0"/>
            </a:p>
            <a:p>
              <a:r>
                <a:rPr lang="de-DE" dirty="0"/>
                <a:t>Facebook: @</a:t>
              </a:r>
              <a:r>
                <a:rPr lang="de-DE" dirty="0" err="1"/>
                <a:t>ProjectAWAREFoundation</a:t>
              </a:r>
              <a:endParaRPr lang="de-DE" dirty="0"/>
            </a:p>
            <a:p>
              <a:r>
                <a:rPr lang="de-DE" dirty="0"/>
                <a:t>Instagram: @</a:t>
              </a:r>
              <a:r>
                <a:rPr lang="de-DE" dirty="0" err="1"/>
                <a:t>projectaware</a:t>
              </a:r>
              <a:endParaRPr lang="de-DE" dirty="0"/>
            </a:p>
            <a:p>
              <a:r>
                <a:rPr lang="de-DE" dirty="0"/>
                <a:t>Twitter: @</a:t>
              </a:r>
              <a:r>
                <a:rPr lang="de-DE" dirty="0" err="1"/>
                <a:t>projectaware</a:t>
              </a:r>
              <a:endParaRPr lang="de-DE" dirty="0"/>
            </a:p>
            <a:p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39079" y="4538128"/>
            <a:ext cx="4410205" cy="923330"/>
            <a:chOff x="839079" y="1708648"/>
            <a:chExt cx="4410205" cy="923330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708648"/>
              <a:ext cx="391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Verwende in den soziale Medien </a:t>
              </a:r>
              <a:endParaRPr lang="de-DE" dirty="0" smtClean="0"/>
            </a:p>
            <a:p>
              <a:r>
                <a:rPr lang="de-DE" dirty="0" smtClean="0"/>
                <a:t>diesen </a:t>
              </a:r>
              <a:r>
                <a:rPr lang="de-DE" dirty="0"/>
                <a:t>Hashtag</a:t>
              </a:r>
              <a:r>
                <a:rPr lang="de-DE" dirty="0" smtClean="0"/>
                <a:t>: #</a:t>
              </a:r>
              <a:r>
                <a:rPr lang="de-DE" dirty="0" err="1"/>
                <a:t>ProjectAWARE</a:t>
              </a:r>
              <a:endParaRPr lang="de-DE" dirty="0"/>
            </a:p>
            <a:p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034850" y="2660757"/>
            <a:ext cx="1243700" cy="1299766"/>
            <a:chOff x="5899020" y="2660757"/>
            <a:chExt cx="1243700" cy="12997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1746">
              <a:off x="5952233" y="2762906"/>
              <a:ext cx="1137273" cy="11064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Oval 23"/>
            <p:cNvSpPr/>
            <p:nvPr/>
          </p:nvSpPr>
          <p:spPr>
            <a:xfrm>
              <a:off x="5899020" y="2660757"/>
              <a:ext cx="1243700" cy="1299766"/>
            </a:xfrm>
            <a:prstGeom prst="ellipse">
              <a:avLst/>
            </a:prstGeom>
            <a:noFill/>
            <a:ln w="76200">
              <a:solidFill>
                <a:srgbClr val="049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29" y="4203375"/>
            <a:ext cx="3258742" cy="17911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Bleib in Kontakt...</a:t>
            </a:r>
          </a:p>
        </p:txBody>
      </p:sp>
    </p:spTree>
    <p:extLst>
      <p:ext uri="{BB962C8B-B14F-4D97-AF65-F5344CB8AC3E}">
        <p14:creationId xmlns:p14="http://schemas.microsoft.com/office/powerpoint/2010/main" val="21843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308" y="360480"/>
            <a:ext cx="8308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  Project AWARE Spezialkurs Brevet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1520386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1729559"/>
            <a:ext cx="4529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Brevetierung: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/>
              <a:t>Vergiss </a:t>
            </a:r>
            <a:r>
              <a:rPr lang="de-DE" sz="1600" dirty="0" smtClean="0"/>
              <a:t>nicht zu spenden </a:t>
            </a:r>
          </a:p>
          <a:p>
            <a:r>
              <a:rPr lang="de-DE" sz="1600" dirty="0" smtClean="0"/>
              <a:t>und dir die </a:t>
            </a:r>
            <a:r>
              <a:rPr lang="de-DE" sz="1600" dirty="0"/>
              <a:t>Project AWARE Version </a:t>
            </a:r>
            <a:endParaRPr lang="de-DE" sz="1600" dirty="0" smtClean="0"/>
          </a:p>
          <a:p>
            <a:r>
              <a:rPr lang="de-DE" sz="1600" dirty="0"/>
              <a:t>d</a:t>
            </a:r>
            <a:r>
              <a:rPr lang="de-DE" sz="1600" dirty="0" smtClean="0"/>
              <a:t>einer PADI </a:t>
            </a:r>
            <a:r>
              <a:rPr lang="de-DE" sz="1600" dirty="0" err="1"/>
              <a:t>Brevetkarte</a:t>
            </a:r>
            <a:r>
              <a:rPr lang="de-DE" sz="1600" dirty="0"/>
              <a:t> </a:t>
            </a:r>
            <a:r>
              <a:rPr lang="de-DE" sz="1600" dirty="0" smtClean="0"/>
              <a:t>auszusuchen </a:t>
            </a:r>
            <a:endParaRPr lang="de-DE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219917" y="3841042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416046" y="4126468"/>
            <a:ext cx="3919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Weitere</a:t>
            </a:r>
            <a:r>
              <a:rPr lang="en-GB" sz="1600" b="1" dirty="0"/>
              <a:t> Project AWARE </a:t>
            </a:r>
            <a:r>
              <a:rPr lang="en-GB" sz="1600" b="1" dirty="0" err="1"/>
              <a:t>Kurse</a:t>
            </a:r>
            <a:r>
              <a:rPr lang="de-DE" sz="1600" b="1" dirty="0" smtClean="0"/>
              <a:t>: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/>
              <a:t>Welchen Umweltschutzkurs machst du als nächstes? Wie wäre es mit </a:t>
            </a:r>
            <a:r>
              <a:rPr lang="de-DE" sz="1600" dirty="0" err="1"/>
              <a:t>Dive</a:t>
            </a:r>
            <a:r>
              <a:rPr lang="de-DE" sz="1600" dirty="0"/>
              <a:t> </a:t>
            </a:r>
            <a:r>
              <a:rPr lang="de-DE" sz="1600" dirty="0" err="1"/>
              <a:t>Against</a:t>
            </a:r>
            <a:r>
              <a:rPr lang="de-DE" sz="1600" dirty="0"/>
              <a:t> </a:t>
            </a:r>
            <a:r>
              <a:rPr lang="de-DE" sz="1600" dirty="0" err="1"/>
              <a:t>Debris</a:t>
            </a:r>
            <a:r>
              <a:rPr lang="de-DE" sz="1600" baseline="30000" dirty="0"/>
              <a:t>®</a:t>
            </a:r>
            <a:r>
              <a:rPr lang="de-DE" sz="1600" dirty="0"/>
              <a:t>, AWARE </a:t>
            </a:r>
            <a:r>
              <a:rPr lang="de-DE" sz="1600" dirty="0" err="1"/>
              <a:t>Shark</a:t>
            </a:r>
            <a:r>
              <a:rPr lang="de-DE" sz="1600" dirty="0"/>
              <a:t> </a:t>
            </a:r>
            <a:r>
              <a:rPr lang="de-DE" sz="1600" dirty="0" err="1"/>
              <a:t>Conservation</a:t>
            </a:r>
            <a:r>
              <a:rPr lang="de-DE" sz="1600" dirty="0"/>
              <a:t>, Coral </a:t>
            </a:r>
            <a:r>
              <a:rPr lang="de-DE" sz="1600" dirty="0" err="1"/>
              <a:t>Reef</a:t>
            </a:r>
            <a:r>
              <a:rPr lang="de-DE" sz="1600" dirty="0"/>
              <a:t> </a:t>
            </a:r>
            <a:r>
              <a:rPr lang="de-DE" sz="1600" dirty="0" err="1"/>
              <a:t>Conservation</a:t>
            </a:r>
            <a:r>
              <a:rPr lang="de-DE" sz="1600" dirty="0"/>
              <a:t> oder einem der vielen anderen Spezialkurse</a:t>
            </a:r>
            <a:r>
              <a:rPr lang="de-DE" sz="1600" dirty="0" smtClean="0"/>
              <a:t>...?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0766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</a:rPr>
              <a:t>Darüber haben wir gesprochen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52933" y="3445920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Project AWARE und seine Mission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52933" y="3981411"/>
            <a:ext cx="5700267" cy="646331"/>
            <a:chOff x="839079" y="1708648"/>
            <a:chExt cx="5700267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35027" y="1708648"/>
              <a:ext cx="5204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10 Tipps für Taucher: Vom Bewusstsein zum Handeln</a:t>
              </a:r>
              <a:br>
                <a:rPr lang="de-DE" dirty="0"/>
              </a:br>
              <a:r>
                <a:rPr lang="de-DE" dirty="0"/>
                <a:t> &gt;&gt; Take Action Workshops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793901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Wiederholungsfragen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Einleitung und Kursziele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29392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In Kontakt bleiben</a:t>
              </a:r>
              <a:endParaRPr lang="de-DE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Brevet</a:t>
              </a:r>
              <a:endParaRPr lang="de-DE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6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216" y="3630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  Einleitung und Kursziele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6" y="1076540"/>
            <a:ext cx="2536510" cy="1793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4154" y="1076276"/>
            <a:ext cx="43749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Kursziel:</a:t>
            </a:r>
            <a:br>
              <a:rPr lang="de-DE" sz="1600" b="1" dirty="0"/>
            </a:br>
            <a:r>
              <a:rPr lang="de-DE" sz="1600" dirty="0"/>
              <a:t>Der </a:t>
            </a:r>
            <a:r>
              <a:rPr lang="de-DE" sz="1600" b="1" dirty="0"/>
              <a:t>Project AWARE Spezialkurs </a:t>
            </a:r>
            <a:r>
              <a:rPr lang="de-DE" sz="1600" dirty="0"/>
              <a:t>konzentriert sich auf die „10 Tipps für Taucher zum Schutz der Meeresumwelt“ und erklärt diese näher. </a:t>
            </a:r>
            <a:endParaRPr lang="de-DE" sz="1600" dirty="0" smtClean="0"/>
          </a:p>
          <a:p>
            <a:r>
              <a:rPr lang="de-DE" sz="1600" dirty="0" smtClean="0"/>
              <a:t>Sie sind eine Anleitung </a:t>
            </a:r>
            <a:r>
              <a:rPr lang="de-DE" sz="1600" dirty="0"/>
              <a:t>und Unterstützung für dich, damit du dich zum Schutz der Meere engagieren </a:t>
            </a:r>
            <a:r>
              <a:rPr lang="de-DE" sz="1600" dirty="0" smtClean="0"/>
              <a:t>kannst</a:t>
            </a:r>
            <a:endParaRPr lang="de-DE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2929057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3138230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Brevetierung: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smtClean="0"/>
              <a:t>Spende etwas und </a:t>
            </a:r>
            <a:r>
              <a:rPr lang="de-DE" sz="1600" dirty="0"/>
              <a:t>du bekommst die Project AWARE Version deiner PADI </a:t>
            </a:r>
            <a:r>
              <a:rPr lang="de-DE" sz="1600" dirty="0" err="1" smtClean="0"/>
              <a:t>Brevetkarte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857452" y="4310599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004154" y="4867874"/>
            <a:ext cx="3919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Weitere</a:t>
            </a:r>
            <a:r>
              <a:rPr lang="en-GB" sz="1600" b="1" dirty="0"/>
              <a:t> Project AWARE </a:t>
            </a:r>
            <a:r>
              <a:rPr lang="en-GB" sz="1600" b="1" dirty="0" err="1"/>
              <a:t>Kurse</a:t>
            </a:r>
            <a:r>
              <a:rPr lang="de-DE" sz="1600" b="1" dirty="0" smtClean="0"/>
              <a:t>: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en-GB" sz="1600" dirty="0" err="1"/>
              <a:t>Belege</a:t>
            </a:r>
            <a:r>
              <a:rPr lang="en-GB" sz="1600" dirty="0"/>
              <a:t> </a:t>
            </a:r>
            <a:r>
              <a:rPr lang="en-GB" sz="1600" dirty="0" err="1"/>
              <a:t>doch</a:t>
            </a:r>
            <a:r>
              <a:rPr lang="en-GB" sz="1600" dirty="0"/>
              <a:t> </a:t>
            </a:r>
            <a:r>
              <a:rPr lang="en-GB" sz="1600" dirty="0" err="1" smtClean="0"/>
              <a:t>noch</a:t>
            </a:r>
            <a:r>
              <a:rPr lang="en-GB" sz="1600" dirty="0" smtClean="0"/>
              <a:t> </a:t>
            </a:r>
            <a:r>
              <a:rPr lang="de-DE" sz="1600" dirty="0" smtClean="0"/>
              <a:t>den </a:t>
            </a:r>
            <a:r>
              <a:rPr lang="de-DE" sz="1600" dirty="0"/>
              <a:t>Dive Against Debris</a:t>
            </a:r>
            <a:r>
              <a:rPr lang="de-DE" sz="1600" baseline="30000" dirty="0"/>
              <a:t>®</a:t>
            </a:r>
            <a:r>
              <a:rPr lang="de-DE" sz="1600" dirty="0"/>
              <a:t> oder den AWARE Shark Conservation Spezialkurs</a:t>
            </a:r>
          </a:p>
        </p:txBody>
      </p:sp>
    </p:spTree>
    <p:extLst>
      <p:ext uri="{BB962C8B-B14F-4D97-AF65-F5344CB8AC3E}">
        <p14:creationId xmlns:p14="http://schemas.microsoft.com/office/powerpoint/2010/main" val="27294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62" y="4651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  Project AWARE und seine Mission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1319" y="1064582"/>
            <a:ext cx="7018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Project AWARE® ist eine eingetragene, gemeinnützige Organisation </a:t>
            </a:r>
            <a:endParaRPr lang="de-DE" dirty="0" smtClean="0"/>
          </a:p>
          <a:p>
            <a:r>
              <a:rPr lang="de-DE" dirty="0" smtClean="0"/>
              <a:t>und </a:t>
            </a:r>
            <a:r>
              <a:rPr lang="de-DE" dirty="0"/>
              <a:t>eine globale Bewegung zum Schutz der Meere, </a:t>
            </a:r>
            <a:endParaRPr lang="de-DE" dirty="0" smtClean="0"/>
          </a:p>
          <a:p>
            <a:r>
              <a:rPr lang="de-DE" dirty="0" smtClean="0"/>
              <a:t>die </a:t>
            </a:r>
            <a:r>
              <a:rPr lang="de-DE" dirty="0"/>
              <a:t>von einer </a:t>
            </a:r>
            <a:r>
              <a:rPr lang="de-DE" dirty="0" smtClean="0"/>
              <a:t>Community aus Abenteurern </a:t>
            </a:r>
            <a:r>
              <a:rPr lang="de-DE" dirty="0"/>
              <a:t>getragen </a:t>
            </a:r>
            <a:r>
              <a:rPr lang="de-DE" dirty="0" smtClean="0"/>
              <a:t>wird</a:t>
            </a:r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56" y="2765338"/>
            <a:ext cx="6739276" cy="4261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319" y="2095243"/>
            <a:ext cx="53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Vision:</a:t>
            </a:r>
            <a:r>
              <a:rPr lang="de-DE" dirty="0"/>
              <a:t> </a:t>
            </a:r>
            <a:r>
              <a:rPr lang="de-DE" dirty="0" smtClean="0"/>
              <a:t>Zurück zu sauberen, gesunden Meeren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461319" y="2467560"/>
            <a:ext cx="5354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Mission:</a:t>
            </a:r>
            <a:r>
              <a:rPr lang="de-DE" dirty="0"/>
              <a:t> Die Leidenschaft für das Abenteuer „Meer“ </a:t>
            </a:r>
            <a:r>
              <a:rPr lang="de-DE" dirty="0" smtClean="0"/>
              <a:t>solle mit dem Ziel verbunden werden, </a:t>
            </a:r>
            <a:r>
              <a:rPr lang="de-DE" dirty="0"/>
              <a:t>die Meere zu schützen und dauerhafte Veränderungen </a:t>
            </a:r>
            <a:r>
              <a:rPr lang="de-DE" dirty="0" smtClean="0"/>
              <a:t>erreichen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47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8" y="244552"/>
            <a:ext cx="5604028" cy="2214330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22" y="4349965"/>
            <a:ext cx="2401330" cy="160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5" y="2741494"/>
            <a:ext cx="2133881" cy="3209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84" y="2741494"/>
            <a:ext cx="2013293" cy="117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93" y="2741494"/>
            <a:ext cx="2168485" cy="2674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39" y="618550"/>
            <a:ext cx="2575149" cy="17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Take Action Workshop</a:t>
            </a:r>
            <a:br>
              <a:rPr lang="de-DE" sz="4000" b="1" dirty="0"/>
            </a:br>
            <a:r>
              <a:rPr lang="de-DE" sz="2400" b="1" dirty="0">
                <a:solidFill>
                  <a:schemeClr val="bg1"/>
                </a:solidFill>
              </a:rPr>
              <a:t>Sei </a:t>
            </a:r>
            <a:r>
              <a:rPr lang="de-DE" sz="2400" b="1" dirty="0" err="1">
                <a:solidFill>
                  <a:schemeClr val="bg1"/>
                </a:solidFill>
              </a:rPr>
              <a:t>Tarierungsexperte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Welche drei Dinge kannst du </a:t>
            </a:r>
            <a:r>
              <a:rPr lang="de-DE" sz="3200" b="1" dirty="0" smtClean="0"/>
              <a:t>innerhalb </a:t>
            </a:r>
            <a:br>
              <a:rPr lang="de-DE" sz="3200" b="1" dirty="0" smtClean="0"/>
            </a:br>
            <a:r>
              <a:rPr lang="de-DE" sz="3200" b="1" dirty="0" smtClean="0"/>
              <a:t>der </a:t>
            </a:r>
            <a:r>
              <a:rPr lang="de-DE" sz="3200" b="1" dirty="0"/>
              <a:t>nächsten sechs Monate </a:t>
            </a:r>
            <a:r>
              <a:rPr lang="en-GB" sz="3200" b="1" dirty="0" err="1" smtClean="0"/>
              <a:t>unternehmen</a:t>
            </a:r>
            <a:r>
              <a:rPr lang="de-DE" sz="3200" b="1" dirty="0" smtClean="0"/>
              <a:t>, </a:t>
            </a:r>
          </a:p>
          <a:p>
            <a:pPr algn="ctr"/>
            <a:r>
              <a:rPr lang="de-DE" sz="3200" b="1" dirty="0" smtClean="0"/>
              <a:t>um deine </a:t>
            </a:r>
            <a:r>
              <a:rPr lang="de-DE" sz="3200" b="1" dirty="0" err="1" smtClean="0"/>
              <a:t>Tarierung</a:t>
            </a:r>
            <a:r>
              <a:rPr lang="de-DE" sz="3200" b="1" dirty="0" smtClean="0"/>
              <a:t> zu verbessern?</a:t>
            </a:r>
            <a:endParaRPr lang="de-DE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11" y="4249824"/>
            <a:ext cx="1900237" cy="18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46492"/>
            <a:ext cx="4691646" cy="2040910"/>
          </a:xfrm>
          <a:prstGeom prst="rect">
            <a:avLst/>
          </a:prstGeom>
          <a:ln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" y="2699124"/>
            <a:ext cx="2927691" cy="1951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87" y="273444"/>
            <a:ext cx="2306122" cy="2306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74" y="4770475"/>
            <a:ext cx="2856080" cy="1902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36" y="2699124"/>
            <a:ext cx="3356026" cy="1951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44" y="2699124"/>
            <a:ext cx="1951794" cy="195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3" y="4770476"/>
            <a:ext cx="1946663" cy="19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Welche drei Dinge kannst du tun, um ein noch besseres Vorbild für den Schutz des Planeten zu werden - mit und ohne </a:t>
            </a:r>
            <a:r>
              <a:rPr lang="de-DE" sz="3200" b="1" dirty="0" smtClean="0"/>
              <a:t>Flossen?</a:t>
            </a:r>
            <a:endParaRPr lang="de-DE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Take Action Workshop</a:t>
            </a:r>
            <a:r>
              <a:rPr lang="de-DE" sz="4000" b="1" dirty="0"/>
              <a:t/>
            </a:r>
            <a:br>
              <a:rPr lang="de-DE" sz="4000" b="1" dirty="0"/>
            </a:br>
            <a:r>
              <a:rPr lang="de-DE" sz="2400" b="1" dirty="0">
                <a:solidFill>
                  <a:schemeClr val="bg1"/>
                </a:solidFill>
              </a:rPr>
              <a:t>Sei </a:t>
            </a:r>
            <a:r>
              <a:rPr lang="de-DE" sz="2400" b="1" dirty="0" smtClean="0">
                <a:solidFill>
                  <a:schemeClr val="bg1"/>
                </a:solidFill>
              </a:rPr>
              <a:t>Vorbild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1" y="4496046"/>
            <a:ext cx="1998518" cy="19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7" y="320941"/>
            <a:ext cx="4820566" cy="2150409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3" y="2884042"/>
            <a:ext cx="2316865" cy="3484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790" y="4652567"/>
            <a:ext cx="2679545" cy="1716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1" y="2605235"/>
            <a:ext cx="2679545" cy="1787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15126" b="34895"/>
          <a:stretch/>
        </p:blipFill>
        <p:spPr>
          <a:xfrm rot="5400000">
            <a:off x="5846670" y="2941802"/>
            <a:ext cx="2699645" cy="2026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7" y="482732"/>
            <a:ext cx="2484451" cy="18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294A"/>
      </a:dk1>
      <a:lt1>
        <a:sysClr val="window" lastClr="FFFFFF"/>
      </a:lt1>
      <a:dk2>
        <a:srgbClr val="00446D"/>
      </a:dk2>
      <a:lt2>
        <a:srgbClr val="F4F4F4"/>
      </a:lt2>
      <a:accent1>
        <a:srgbClr val="49B7CF"/>
      </a:accent1>
      <a:accent2>
        <a:srgbClr val="2CC4E7"/>
      </a:accent2>
      <a:accent3>
        <a:srgbClr val="FFD32B"/>
      </a:accent3>
      <a:accent4>
        <a:srgbClr val="00446D"/>
      </a:accent4>
      <a:accent5>
        <a:srgbClr val="00294A"/>
      </a:accent5>
      <a:accent6>
        <a:srgbClr val="F4F4F4"/>
      </a:accent6>
      <a:hlink>
        <a:srgbClr val="2CC4E7"/>
      </a:hlink>
      <a:folHlink>
        <a:srgbClr val="2CC4E7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</TotalTime>
  <Words>432</Words>
  <Application>Microsoft Office PowerPoint</Application>
  <PresentationFormat>On-screen Show (4:3)</PresentationFormat>
  <Paragraphs>98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Kraechter</dc:creator>
  <cp:lastModifiedBy>Louise Kraechter</cp:lastModifiedBy>
  <cp:revision>149</cp:revision>
  <cp:lastPrinted>2018-06-30T08:05:37Z</cp:lastPrinted>
  <dcterms:created xsi:type="dcterms:W3CDTF">2017-03-15T14:33:03Z</dcterms:created>
  <dcterms:modified xsi:type="dcterms:W3CDTF">2019-07-03T09:52:14Z</dcterms:modified>
</cp:coreProperties>
</file>