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96" r:id="rId2"/>
    <p:sldId id="423" r:id="rId3"/>
    <p:sldId id="397" r:id="rId4"/>
    <p:sldId id="424" r:id="rId5"/>
    <p:sldId id="400" r:id="rId6"/>
    <p:sldId id="412" r:id="rId7"/>
    <p:sldId id="401" r:id="rId8"/>
    <p:sldId id="413" r:id="rId9"/>
    <p:sldId id="402" r:id="rId10"/>
    <p:sldId id="414" r:id="rId11"/>
    <p:sldId id="403" r:id="rId12"/>
    <p:sldId id="415" r:id="rId13"/>
    <p:sldId id="404" r:id="rId14"/>
    <p:sldId id="411" r:id="rId15"/>
    <p:sldId id="416" r:id="rId16"/>
    <p:sldId id="405" r:id="rId17"/>
    <p:sldId id="417" r:id="rId18"/>
    <p:sldId id="406" r:id="rId19"/>
    <p:sldId id="418" r:id="rId20"/>
    <p:sldId id="407" r:id="rId21"/>
    <p:sldId id="419" r:id="rId22"/>
    <p:sldId id="408" r:id="rId23"/>
    <p:sldId id="420" r:id="rId24"/>
    <p:sldId id="409" r:id="rId25"/>
    <p:sldId id="421" r:id="rId26"/>
    <p:sldId id="426" r:id="rId27"/>
    <p:sldId id="410" r:id="rId28"/>
    <p:sldId id="427" r:id="rId29"/>
    <p:sldId id="42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 Kraechter" initials="LK" lastIdx="1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1"/>
    <a:srgbClr val="F3C300"/>
    <a:srgbClr val="00609C"/>
    <a:srgbClr val="015F9C"/>
    <a:srgbClr val="2CC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2" autoAdjust="0"/>
    <p:restoredTop sz="93460" autoAdjust="0"/>
  </p:normalViewPr>
  <p:slideViewPr>
    <p:cSldViewPr snapToGrid="0" showGuides="1">
      <p:cViewPr varScale="1">
        <p:scale>
          <a:sx n="109" d="100"/>
          <a:sy n="109" d="100"/>
        </p:scale>
        <p:origin x="1650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662C3-049C-4828-BD40-80E55A7746AE}" type="datetimeFigureOut">
              <a:rPr lang="en-US" smtClean="0"/>
              <a:t>7/3/2019</a:t>
            </a:fld>
            <a:endParaRPr lang="nl-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99CEF-6C71-40B2-A11C-83BCD9DA79E7}" type="slidenum">
              <a:rPr lang="en-US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040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2506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306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</a:rPr>
              <a:t>Can also play video from YouTube: https://youtu.be/g_HbR1Ugv08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361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877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6744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4338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715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9092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2187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769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844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9308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197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376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695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146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546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213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8530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536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3/15/2017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198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 smtClean="0"/>
              <a:t>Project AWARE Specialty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70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7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3286" y="6376307"/>
            <a:ext cx="800100" cy="3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96BA727-1C55-41C9-B468-DBBD2AFB5937}" type="slidenum">
              <a:rPr lang="en-GB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03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8976" y="2721650"/>
            <a:ext cx="7546051" cy="2859752"/>
          </a:xfrm>
          <a:custGeom>
            <a:avLst/>
            <a:gdLst>
              <a:gd name="connsiteX0" fmla="*/ 8428762 w 10061401"/>
              <a:gd name="connsiteY0" fmla="*/ 44855 h 2859752"/>
              <a:gd name="connsiteX1" fmla="*/ 10061401 w 10061401"/>
              <a:gd name="connsiteY1" fmla="*/ 2859752 h 2859752"/>
              <a:gd name="connsiteX2" fmla="*/ 6796122 w 10061401"/>
              <a:gd name="connsiteY2" fmla="*/ 2859752 h 2859752"/>
              <a:gd name="connsiteX3" fmla="*/ 5030700 w 10061401"/>
              <a:gd name="connsiteY3" fmla="*/ 44855 h 2859752"/>
              <a:gd name="connsiteX4" fmla="*/ 6663339 w 10061401"/>
              <a:gd name="connsiteY4" fmla="*/ 2859752 h 2859752"/>
              <a:gd name="connsiteX5" fmla="*/ 3398060 w 10061401"/>
              <a:gd name="connsiteY5" fmla="*/ 2859752 h 2859752"/>
              <a:gd name="connsiteX6" fmla="*/ 1632640 w 10061401"/>
              <a:gd name="connsiteY6" fmla="*/ 44855 h 2859752"/>
              <a:gd name="connsiteX7" fmla="*/ 3265278 w 10061401"/>
              <a:gd name="connsiteY7" fmla="*/ 2859752 h 2859752"/>
              <a:gd name="connsiteX8" fmla="*/ 0 w 10061401"/>
              <a:gd name="connsiteY8" fmla="*/ 2859752 h 2859752"/>
              <a:gd name="connsiteX9" fmla="*/ 5097990 w 10061401"/>
              <a:gd name="connsiteY9" fmla="*/ 0 h 2859752"/>
              <a:gd name="connsiteX10" fmla="*/ 8363269 w 10061401"/>
              <a:gd name="connsiteY10" fmla="*/ 0 h 2859752"/>
              <a:gd name="connsiteX11" fmla="*/ 6730630 w 10061401"/>
              <a:gd name="connsiteY11" fmla="*/ 2814897 h 2859752"/>
              <a:gd name="connsiteX12" fmla="*/ 1699930 w 10061401"/>
              <a:gd name="connsiteY12" fmla="*/ 0 h 2859752"/>
              <a:gd name="connsiteX13" fmla="*/ 4965208 w 10061401"/>
              <a:gd name="connsiteY13" fmla="*/ 0 h 2859752"/>
              <a:gd name="connsiteX14" fmla="*/ 3332569 w 10061401"/>
              <a:gd name="connsiteY14" fmla="*/ 2814897 h 285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61401" h="2859752">
                <a:moveTo>
                  <a:pt x="8428762" y="44855"/>
                </a:moveTo>
                <a:lnTo>
                  <a:pt x="10061401" y="2859752"/>
                </a:lnTo>
                <a:lnTo>
                  <a:pt x="6796122" y="2859752"/>
                </a:lnTo>
                <a:close/>
                <a:moveTo>
                  <a:pt x="5030700" y="44855"/>
                </a:moveTo>
                <a:lnTo>
                  <a:pt x="6663339" y="2859752"/>
                </a:lnTo>
                <a:lnTo>
                  <a:pt x="3398060" y="2859752"/>
                </a:lnTo>
                <a:close/>
                <a:moveTo>
                  <a:pt x="1632640" y="44855"/>
                </a:moveTo>
                <a:lnTo>
                  <a:pt x="3265278" y="2859752"/>
                </a:lnTo>
                <a:lnTo>
                  <a:pt x="0" y="2859752"/>
                </a:lnTo>
                <a:close/>
                <a:moveTo>
                  <a:pt x="5097990" y="0"/>
                </a:moveTo>
                <a:lnTo>
                  <a:pt x="8363269" y="0"/>
                </a:lnTo>
                <a:lnTo>
                  <a:pt x="6730630" y="2814897"/>
                </a:lnTo>
                <a:close/>
                <a:moveTo>
                  <a:pt x="1699930" y="0"/>
                </a:moveTo>
                <a:lnTo>
                  <a:pt x="4965208" y="0"/>
                </a:lnTo>
                <a:lnTo>
                  <a:pt x="3332569" y="2814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92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3/15/2017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 smtClean="0"/>
              <a:t>Project AWARE Specialty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0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11" Type="http://schemas.openxmlformats.org/officeDocument/2006/relationships/image" Target="../media/image63.jpeg"/><Relationship Id="rId5" Type="http://schemas.openxmlformats.org/officeDocument/2006/relationships/image" Target="../media/image57.jp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818"/>
            <a:ext cx="9144000" cy="3508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7481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/>
              <a:t>Specialty Project AWARE</a:t>
            </a:r>
            <a:endParaRPr lang="nl-NL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0" y="547530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/>
              <a:t>Lesboek</a:t>
            </a:r>
            <a:endParaRPr lang="nl-NL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115330" y="6334897"/>
            <a:ext cx="477794" cy="436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/>
              <a:t>Hoe kunnen foto's gebruikt worden om bewustzijn te verhogen op social media? </a:t>
            </a:r>
            <a:r>
              <a:rPr dirty="0"/>
              <a:t/>
            </a:r>
            <a:br>
              <a:rPr dirty="0"/>
            </a:br>
            <a:r>
              <a:rPr lang="nl-NL" sz="3200" b="1" dirty="0" smtClean="0"/>
              <a:t>Beschrijf een milieuprobleem in jouw omgeving waar dat zou kunnen helpen.</a:t>
            </a:r>
            <a:endParaRPr lang="nl-NL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/>
              <a:t>Kom-in-actie-workshop</a:t>
            </a:r>
            <a:r>
              <a:rPr dirty="0"/>
              <a:t/>
            </a:r>
            <a:br>
              <a:rPr dirty="0"/>
            </a:br>
            <a:r>
              <a:rPr lang="nl-NL" sz="2000" b="1" dirty="0">
                <a:solidFill>
                  <a:schemeClr val="bg1"/>
                </a:solidFill>
              </a:rPr>
              <a:t>Neem alleen foto's en laat alleen bellen achter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76" y="4659887"/>
            <a:ext cx="1970107" cy="19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8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316098"/>
            <a:ext cx="5689355" cy="2156483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0" y="2697073"/>
            <a:ext cx="1945344" cy="2918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41" y="648179"/>
            <a:ext cx="2234173" cy="1675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2697073"/>
            <a:ext cx="2639050" cy="1758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40" y="2697073"/>
            <a:ext cx="2873974" cy="2155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4529276"/>
            <a:ext cx="2651424" cy="176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712" y="2505736"/>
            <a:ext cx="8484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nl-NL" sz="3200" b="1" dirty="0" smtClean="0"/>
              <a:t>Welke interactie met onderwaterleven heb je gezien? Geef een opsomming van eerdere ervaringen met interactie met zeedieren, zowel positieve als negatieve, en beschrijf manieren om correct gedrag te bevorderen. </a:t>
            </a:r>
            <a:endParaRPr lang="nl-NL" sz="32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/>
              <a:t>Kom-in-actie-workshop</a:t>
            </a:r>
            <a:r>
              <a:rPr dirty="0"/>
              <a:t/>
            </a:r>
            <a:br>
              <a:rPr dirty="0"/>
            </a:br>
            <a:r>
              <a:rPr lang="nl-NL" sz="2400" b="1" dirty="0">
                <a:solidFill>
                  <a:schemeClr val="bg1"/>
                </a:solidFill>
              </a:rPr>
              <a:t>Bescherm het leven onder water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753" y="4898130"/>
            <a:ext cx="1728354" cy="17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21" y="603431"/>
            <a:ext cx="2045119" cy="1533840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3" name="image2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4" y="269351"/>
            <a:ext cx="5467551" cy="2202000"/>
          </a:xfrm>
          <a:prstGeom prst="rect">
            <a:avLst/>
          </a:prstGeom>
          <a:ln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1" y="2781562"/>
            <a:ext cx="2421977" cy="3303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32" y="2689921"/>
            <a:ext cx="4382193" cy="34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9305" y="5775253"/>
            <a:ext cx="6028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De lelijke reis die ons afval aflegt</a:t>
            </a:r>
            <a:endParaRPr lang="nl-NL" sz="2800" b="1" dirty="0"/>
          </a:p>
        </p:txBody>
      </p:sp>
      <p:pic>
        <p:nvPicPr>
          <p:cNvPr id="3" name="Marine Debris- The Ugly Journey of Our Trash (English Subtitle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990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3827" y="2505736"/>
            <a:ext cx="7216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/>
              <a:t>Wat kun je doen om afval in onderwateromgevingen te verminderen?</a:t>
            </a:r>
            <a:endParaRPr lang="nl-NL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/>
              <a:t>Kom-in-actie-workshop</a:t>
            </a:r>
            <a:r>
              <a:rPr dirty="0"/>
              <a:t/>
            </a:r>
            <a:br>
              <a:rPr dirty="0"/>
            </a:br>
            <a:r>
              <a:rPr lang="nl-NL" sz="2400" b="1" dirty="0" smtClean="0">
                <a:solidFill>
                  <a:schemeClr val="bg1"/>
                </a:solidFill>
              </a:rPr>
              <a:t>Word een afvalactivist</a:t>
            </a:r>
            <a:endParaRPr lang="nl-NL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5" y="4249824"/>
            <a:ext cx="1894609" cy="18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4" y="361815"/>
            <a:ext cx="5329822" cy="2037513"/>
          </a:xfrm>
          <a:prstGeom prst="rect">
            <a:avLst/>
          </a:prstGeom>
          <a:ln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2" y="281554"/>
            <a:ext cx="1915968" cy="2554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3" y="1833851"/>
            <a:ext cx="1183409" cy="15916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7309" y="2704970"/>
            <a:ext cx="6188364" cy="3853154"/>
            <a:chOff x="637309" y="2704970"/>
            <a:chExt cx="6188364" cy="38531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09" y="2704970"/>
              <a:ext cx="6188364" cy="3514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7309" y="6219570"/>
              <a:ext cx="61883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dirty="0" smtClean="0"/>
                <a:t>Infographic over de staat van de wereldwijde markt voor producten van haaien</a:t>
              </a:r>
              <a:endParaRPr lang="nl-NL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03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6719" y="2505736"/>
            <a:ext cx="7130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/>
              <a:t>Waar kun je te weten komen of de vis die je wilt kopen duurzaam is gevangen?</a:t>
            </a:r>
            <a:endParaRPr lang="nl-NL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/>
              <a:t>Kom-in-actie-workshop</a:t>
            </a:r>
            <a:r>
              <a:rPr dirty="0"/>
              <a:t/>
            </a:r>
            <a:br>
              <a:rPr dirty="0"/>
            </a:br>
            <a:r>
              <a:rPr lang="nl-NL" b="1" dirty="0">
                <a:solidFill>
                  <a:schemeClr val="bg1"/>
                </a:solidFill>
              </a:rPr>
              <a:t>Kies voor verantwoord gevangen vis </a:t>
            </a:r>
            <a:r>
              <a:rPr lang="nl-NL" b="1" dirty="0" smtClean="0">
                <a:solidFill>
                  <a:schemeClr val="bg1"/>
                </a:solidFill>
              </a:rPr>
              <a:t/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>en </a:t>
            </a:r>
            <a:r>
              <a:rPr lang="nl-NL" b="1" dirty="0">
                <a:solidFill>
                  <a:schemeClr val="bg1"/>
                </a:solidFill>
              </a:rPr>
              <a:t>schaal- en schelpdieren</a:t>
            </a:r>
            <a:endParaRPr lang="nl-NL" sz="32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4" y="4249824"/>
            <a:ext cx="187139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6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62994"/>
            <a:ext cx="5675664" cy="2232564"/>
          </a:xfrm>
          <a:prstGeom prst="rect">
            <a:avLst/>
          </a:prstGeom>
          <a:ln/>
        </p:spPr>
      </p:pic>
      <p:pic>
        <p:nvPicPr>
          <p:cNvPr id="4" name="Google Shape;25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0192" y="2963143"/>
            <a:ext cx="2509726" cy="252325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25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220" y="2963144"/>
            <a:ext cx="2349061" cy="25232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252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1829" y="2963143"/>
            <a:ext cx="2581558" cy="252325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725">
            <a:off x="6694659" y="514405"/>
            <a:ext cx="1695253" cy="1981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4688" y="5813432"/>
            <a:ext cx="561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/>
              <a:t>#ProjectAWARE</a:t>
            </a:r>
            <a:r>
              <a:rPr lang="en-US" smtClean="0"/>
              <a:t>	</a:t>
            </a:r>
            <a:r>
              <a:rPr lang="nl-NL" smtClean="0"/>
              <a:t>#AWAREImpact</a:t>
            </a:r>
            <a:r>
              <a:rPr lang="en-US" smtClean="0"/>
              <a:t>	</a:t>
            </a:r>
            <a:r>
              <a:rPr lang="nl-NL" smtClean="0"/>
              <a:t>#10Tips4Divers</a:t>
            </a:r>
            <a:r>
              <a:t/>
            </a:r>
            <a:br/>
            <a:r>
              <a:rPr lang="nl-NL" smtClean="0"/>
              <a:t>              #DiveAgainstDebris</a:t>
            </a:r>
            <a:r>
              <a:rPr lang="en-US" smtClean="0"/>
              <a:t>	</a:t>
            </a:r>
            <a:r>
              <a:rPr lang="nl-NL" smtClean="0"/>
              <a:t>     #AdoptADiveSite</a:t>
            </a:r>
            <a:r>
              <a:rPr lang="en-US" smtClean="0"/>
              <a:t>	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04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85" y="2505736"/>
            <a:ext cx="7051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/>
              <a:t>Wat kunnen duikers, freedivers en snorkelaars doen om in actie te komen?</a:t>
            </a:r>
            <a:endParaRPr lang="nl-NL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/>
              <a:t>Kom-in-actie-workshop</a:t>
            </a:r>
            <a:r>
              <a:rPr dirty="0"/>
              <a:t/>
            </a:r>
            <a:br>
              <a:rPr dirty="0"/>
            </a:br>
            <a:r>
              <a:rPr lang="nl-NL" sz="2400" b="1" dirty="0">
                <a:solidFill>
                  <a:schemeClr val="bg1"/>
                </a:solidFill>
              </a:rPr>
              <a:t>Onderneem actie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45" y="3936150"/>
            <a:ext cx="1979740" cy="19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bg1"/>
                </a:solidFill>
              </a:rPr>
              <a:t>Overzicht</a:t>
            </a:r>
            <a:endParaRPr lang="nl-NL" sz="40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2933" y="3428949"/>
            <a:ext cx="4046957" cy="369332"/>
            <a:chOff x="839079" y="1843281"/>
            <a:chExt cx="404695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/>
                <a:t>Project AWARE en de missie</a:t>
              </a:r>
              <a:endParaRPr lang="nl-NL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827840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mtClean="0"/>
                <a:t>Kennistoets</a:t>
              </a:r>
              <a:endParaRPr lang="nl-NL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/>
                <a:t>Introductie en cursusdoelen</a:t>
              </a:r>
              <a:endParaRPr lang="nl-NL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46360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Blijf </a:t>
              </a:r>
              <a:r>
                <a:rPr lang="nl-NL" dirty="0" smtClean="0"/>
                <a:t>verbonden</a:t>
              </a:r>
              <a:endParaRPr lang="nl-NL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mtClean="0"/>
                <a:t>Brevettering</a:t>
              </a:r>
              <a:endParaRPr lang="nl-NL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852933" y="3947469"/>
            <a:ext cx="5763113" cy="731183"/>
            <a:chOff x="852933" y="3977561"/>
            <a:chExt cx="5763113" cy="731183"/>
          </a:xfrm>
        </p:grpSpPr>
        <p:sp>
          <p:nvSpPr>
            <p:cNvPr id="13" name="TextBox 12"/>
            <p:cNvSpPr txBox="1"/>
            <p:nvPr/>
          </p:nvSpPr>
          <p:spPr>
            <a:xfrm>
              <a:off x="1348882" y="3977561"/>
              <a:ext cx="5267164" cy="731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/>
                <a:t>10 Tips voor duikers: Van bewustzijn naar actie</a:t>
              </a:r>
              <a:r>
                <a:rPr dirty="0"/>
                <a:t/>
              </a:r>
              <a:br>
                <a:rPr dirty="0"/>
              </a:br>
              <a:r>
                <a:rPr lang="nl-NL" dirty="0" smtClean="0"/>
                <a:t>&gt;&gt; Kom-in-actie-workshops</a:t>
              </a:r>
              <a:endParaRPr lang="nl-NL" dirty="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852933" y="4097738"/>
              <a:ext cx="314325" cy="287103"/>
              <a:chOff x="1428850" y="3132147"/>
              <a:chExt cx="188673" cy="329538"/>
            </a:xfrm>
          </p:grpSpPr>
          <p:sp>
            <p:nvSpPr>
              <p:cNvPr id="4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93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8" y="261181"/>
            <a:ext cx="5622726" cy="2226646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01" y="1543960"/>
            <a:ext cx="1298019" cy="1318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17" y="1663372"/>
            <a:ext cx="1323499" cy="1079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17" y="478609"/>
            <a:ext cx="1217986" cy="941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59" y="359656"/>
            <a:ext cx="1179815" cy="11798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9616" y="3509502"/>
            <a:ext cx="2477394" cy="1728552"/>
            <a:chOff x="6291098" y="3301683"/>
            <a:chExt cx="2477394" cy="17285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098" y="3301683"/>
              <a:ext cx="2477394" cy="17285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031892" y="3312272"/>
              <a:ext cx="7366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700" b="1" dirty="0" smtClean="0"/>
                <a:t>© vipdiving</a:t>
              </a:r>
              <a:endParaRPr lang="nl-NL" sz="700" b="1" dirty="0"/>
            </a:p>
          </p:txBody>
        </p:sp>
      </p:grpSp>
      <p:pic>
        <p:nvPicPr>
          <p:cNvPr id="2050" name="Picture 2" descr="Image result for shark and rays sustainable tourism project awa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6" y="2793031"/>
            <a:ext cx="3121028" cy="20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4" y="4466623"/>
            <a:ext cx="1663289" cy="166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23" y="5074507"/>
            <a:ext cx="2650506" cy="1490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70" y="2793031"/>
            <a:ext cx="2328530" cy="14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/>
              <a:t>Hoe zoek je locaties voor een eco-vakantie?</a:t>
            </a:r>
            <a:endParaRPr lang="nl-NL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/>
              <a:t>Kom-in-actie-workshop</a:t>
            </a:r>
            <a:r>
              <a:rPr dirty="0"/>
              <a:t/>
            </a:r>
            <a:br>
              <a:rPr dirty="0"/>
            </a:br>
            <a:r>
              <a:rPr lang="nl-NL" sz="2400" b="1" dirty="0">
                <a:solidFill>
                  <a:schemeClr val="bg1"/>
                </a:solidFill>
              </a:rPr>
              <a:t>Wees een </a:t>
            </a:r>
            <a:r>
              <a:rPr lang="nl-NL" sz="2400" b="1" dirty="0" err="1" smtClean="0">
                <a:solidFill>
                  <a:schemeClr val="bg1"/>
                </a:solidFill>
              </a:rPr>
              <a:t>eco</a:t>
            </a:r>
            <a:r>
              <a:rPr lang="nl-NL" sz="2400" b="1" dirty="0" smtClean="0">
                <a:solidFill>
                  <a:schemeClr val="bg1"/>
                </a:solidFill>
              </a:rPr>
              <a:t>-toerist</a:t>
            </a:r>
            <a:endParaRPr lang="nl-NL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75" y="3757382"/>
            <a:ext cx="2008909" cy="20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87532"/>
            <a:ext cx="5538542" cy="2206931"/>
          </a:xfrm>
          <a:prstGeom prst="rect">
            <a:avLst/>
          </a:prstGeom>
          <a:ln/>
        </p:spPr>
      </p:pic>
      <p:pic>
        <p:nvPicPr>
          <p:cNvPr id="3074" name="Picture 2" descr="File:Footprints in the sand - geograph.org.uk - 422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04" y="2595273"/>
            <a:ext cx="2410313" cy="36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4" y="2694481"/>
            <a:ext cx="2194779" cy="1646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51" y="4506977"/>
            <a:ext cx="2213872" cy="1476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38" y="690042"/>
            <a:ext cx="2457497" cy="163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2496065"/>
            <a:ext cx="2112785" cy="1408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4071147"/>
            <a:ext cx="1850238" cy="12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/>
              <a:t>Wat kun je de komende zes maanden doen om je koolstofvoetafdruk te verminderen?</a:t>
            </a:r>
            <a:endParaRPr lang="nl-NL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/>
              <a:t>Kom-in-actie-workshop</a:t>
            </a:r>
            <a:r>
              <a:rPr dirty="0"/>
              <a:t/>
            </a:r>
            <a:br>
              <a:rPr dirty="0"/>
            </a:br>
            <a:r>
              <a:rPr lang="nl-NL" sz="2400" b="1" dirty="0">
                <a:solidFill>
                  <a:schemeClr val="bg1"/>
                </a:solidFill>
              </a:rPr>
              <a:t>Verminder je ecologische voetafdruk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424982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8" y="229003"/>
            <a:ext cx="5670697" cy="2209397"/>
          </a:xfrm>
          <a:prstGeom prst="rect">
            <a:avLst/>
          </a:prstGeom>
          <a:ln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9076" b="5809"/>
          <a:stretch/>
        </p:blipFill>
        <p:spPr>
          <a:xfrm>
            <a:off x="728677" y="4532580"/>
            <a:ext cx="2476253" cy="1598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7" y="2618409"/>
            <a:ext cx="2466110" cy="1753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96746" y="2618409"/>
            <a:ext cx="2348108" cy="1764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23174" r="-443" b="31455"/>
          <a:stretch/>
        </p:blipFill>
        <p:spPr>
          <a:xfrm>
            <a:off x="3496744" y="4532580"/>
            <a:ext cx="2348109" cy="1598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8" b="15464"/>
          <a:stretch/>
        </p:blipFill>
        <p:spPr>
          <a:xfrm>
            <a:off x="6199012" y="454228"/>
            <a:ext cx="2401706" cy="17589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24898" y="2605181"/>
            <a:ext cx="1949933" cy="1414698"/>
            <a:chOff x="1410579" y="4136240"/>
            <a:chExt cx="3272147" cy="23220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0843" y="4393724"/>
            <a:ext cx="1618043" cy="11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8846" y="2505736"/>
            <a:ext cx="6506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/>
              <a:t>Hoe kun je iets bijdragen aan de beweging om de zee te beschermen?</a:t>
            </a:r>
            <a:endParaRPr lang="nl-NL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/>
              <a:t>Kom-in-actie-workshop</a:t>
            </a:r>
            <a:r>
              <a:rPr dirty="0"/>
              <a:t/>
            </a:r>
            <a:br>
              <a:rPr dirty="0"/>
            </a:br>
            <a:r>
              <a:rPr lang="nl-NL" sz="2400" b="1" dirty="0">
                <a:solidFill>
                  <a:schemeClr val="bg1"/>
                </a:solidFill>
              </a:rPr>
              <a:t>Geef terug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5" y="4249824"/>
            <a:ext cx="1946563" cy="19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412" y="1330491"/>
            <a:ext cx="7357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De</a:t>
            </a:r>
            <a:r>
              <a:rPr lang="nl-NL" b="1" dirty="0" smtClean="0"/>
              <a:t> Project AWARE Specialty Knowledge Review </a:t>
            </a:r>
            <a:r>
              <a:rPr lang="nl-NL" dirty="0" smtClean="0"/>
              <a:t>is jouw actieplan voor jouw verbintenis voor verandering. </a:t>
            </a:r>
          </a:p>
          <a:p>
            <a:endParaRPr lang="nl-NL" dirty="0"/>
          </a:p>
          <a:p>
            <a:r>
              <a:rPr lang="nl-NL" dirty="0" smtClean="0"/>
              <a:t>Werk de discussies uit de kom-in-actie-workshop door en creëer jouw eigen plan van aanpak voor je persoonlijke verbintenis en actie die jij kunt ondernemen om het milieu te helpen.</a:t>
            </a:r>
            <a:endParaRPr lang="nl-NL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40" y="3358533"/>
            <a:ext cx="3626131" cy="256409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/>
              <a:t> </a:t>
            </a:r>
            <a:r>
              <a:rPr lang="nl-NL" sz="2800" b="1" dirty="0"/>
              <a:t>Project AWARE Specialty Knowledge Review</a:t>
            </a:r>
          </a:p>
        </p:txBody>
      </p:sp>
    </p:spTree>
    <p:extLst>
      <p:ext uri="{BB962C8B-B14F-4D97-AF65-F5344CB8AC3E}">
        <p14:creationId xmlns:p14="http://schemas.microsoft.com/office/powerpoint/2010/main" val="37633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113" y="1495478"/>
            <a:ext cx="2543175" cy="9334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9079" y="1708648"/>
            <a:ext cx="4046957" cy="646331"/>
            <a:chOff x="839079" y="1708648"/>
            <a:chExt cx="4046957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708648"/>
              <a:ext cx="3551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/>
                <a:t>Blijf op de hoogte en meld je aan voor de e-mailnieuwsbrieven van Project AWARE</a:t>
              </a:r>
              <a:endParaRPr lang="nl-NL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39079" y="2766303"/>
            <a:ext cx="4410205" cy="1477328"/>
            <a:chOff x="839079" y="1708648"/>
            <a:chExt cx="4410205" cy="1477328"/>
          </a:xfrm>
        </p:grpSpPr>
        <p:sp>
          <p:nvSpPr>
            <p:cNvPr id="13" name="TextBox 12"/>
            <p:cNvSpPr txBox="1"/>
            <p:nvPr/>
          </p:nvSpPr>
          <p:spPr>
            <a:xfrm>
              <a:off x="1335028" y="1708648"/>
              <a:ext cx="391425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/>
                <a:t>Volg Project AWARE op </a:t>
              </a:r>
              <a:r>
                <a:rPr lang="nl-NL" dirty="0" err="1" smtClean="0"/>
                <a:t>social</a:t>
              </a:r>
              <a:r>
                <a:rPr lang="nl-NL" dirty="0" smtClean="0"/>
                <a:t> media</a:t>
              </a:r>
            </a:p>
            <a:p>
              <a:r>
                <a:rPr lang="nl-NL" dirty="0" smtClean="0"/>
                <a:t>Facebook: @</a:t>
              </a:r>
              <a:r>
                <a:rPr lang="nl-NL" dirty="0" err="1" smtClean="0"/>
                <a:t>ProjectAWAREFoundation</a:t>
              </a:r>
              <a:endParaRPr lang="nl-NL" dirty="0" smtClean="0"/>
            </a:p>
            <a:p>
              <a:r>
                <a:rPr lang="nl-NL" dirty="0" smtClean="0"/>
                <a:t>Instagram: @</a:t>
              </a:r>
              <a:r>
                <a:rPr lang="nl-NL" dirty="0" err="1" smtClean="0"/>
                <a:t>projectaware</a:t>
              </a:r>
              <a:endParaRPr lang="nl-NL" dirty="0" smtClean="0"/>
            </a:p>
            <a:p>
              <a:r>
                <a:rPr lang="nl-NL" dirty="0" smtClean="0"/>
                <a:t>Twitter: @</a:t>
              </a:r>
              <a:r>
                <a:rPr lang="nl-NL" dirty="0" err="1" smtClean="0"/>
                <a:t>projectaware</a:t>
              </a:r>
              <a:endParaRPr lang="nl-NL" dirty="0" smtClean="0"/>
            </a:p>
            <a:p>
              <a:endParaRPr lang="nl-NL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39079" y="4538128"/>
            <a:ext cx="4410205" cy="1200329"/>
            <a:chOff x="839079" y="1708648"/>
            <a:chExt cx="4410205" cy="1200329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708648"/>
              <a:ext cx="39142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mtClean="0"/>
                <a:t>Maak gebruik van de volgende hashtag op social media:</a:t>
              </a:r>
            </a:p>
            <a:p>
              <a:r>
                <a:rPr lang="nl-NL" smtClean="0"/>
                <a:t>#ProjectAWARE</a:t>
              </a:r>
            </a:p>
            <a:p>
              <a:endParaRPr lang="nl-NL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034850" y="2660757"/>
            <a:ext cx="1243700" cy="1299766"/>
            <a:chOff x="5899020" y="2660757"/>
            <a:chExt cx="1243700" cy="129976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1746">
              <a:off x="5952233" y="2762906"/>
              <a:ext cx="1137273" cy="1106491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Oval 23"/>
            <p:cNvSpPr/>
            <p:nvPr/>
          </p:nvSpPr>
          <p:spPr>
            <a:xfrm>
              <a:off x="5899020" y="2660757"/>
              <a:ext cx="1243700" cy="1299766"/>
            </a:xfrm>
            <a:prstGeom prst="ellipse">
              <a:avLst/>
            </a:prstGeom>
            <a:noFill/>
            <a:ln w="76200">
              <a:solidFill>
                <a:srgbClr val="049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29" y="4203375"/>
            <a:ext cx="3258742" cy="17911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Blijf verbonden.....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21843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308" y="360480"/>
            <a:ext cx="8308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  Project AWARE Specialty-brevet</a:t>
            </a:r>
            <a:endParaRPr lang="nl-NL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1520386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1729559"/>
            <a:ext cx="3919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/>
              <a:t>Brevettering:</a:t>
            </a:r>
            <a:r>
              <a:rPr dirty="0"/>
              <a:t/>
            </a:r>
            <a:br>
              <a:rPr dirty="0"/>
            </a:br>
            <a:r>
              <a:rPr lang="nl-NL" sz="1600" dirty="0" smtClean="0"/>
              <a:t>Vergeet niet met een donatie te kiezen voor de Project AWARE-versie van je PADI-brevetpas voor deze Project AWARE-specialty. </a:t>
            </a:r>
            <a:endParaRPr lang="nl-NL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219917" y="3841042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416046" y="4126468"/>
            <a:ext cx="3919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/>
              <a:t>Andere Project AWARE-cursussen:</a:t>
            </a:r>
            <a:r>
              <a:rPr dirty="0"/>
              <a:t/>
            </a:r>
            <a:br>
              <a:rPr dirty="0"/>
            </a:br>
            <a:r>
              <a:rPr lang="nl-NL" sz="1600" dirty="0" smtClean="0"/>
              <a:t>Wat is jouw volgende cursus voor natuur- en milieubescherming? Kies bijvoorbeeld voor Dive Against Debris</a:t>
            </a:r>
            <a:r>
              <a:rPr lang="nl-NL" sz="1600" baseline="30000" dirty="0" smtClean="0"/>
              <a:t>®</a:t>
            </a:r>
            <a:r>
              <a:rPr lang="nl-NL" sz="1600" dirty="0" smtClean="0"/>
              <a:t>, AWARE Shark Conservation, Coral Reef Conservation Specialties en nog veel meer…..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0766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bg1"/>
                </a:solidFill>
              </a:rPr>
              <a:t>We hebben het gehad over</a:t>
            </a:r>
            <a:endParaRPr lang="nl-NL" sz="40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2933" y="3445920"/>
            <a:ext cx="4046957" cy="369332"/>
            <a:chOff x="839079" y="1843281"/>
            <a:chExt cx="404695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/>
                <a:t>Project AWARE en de missie</a:t>
              </a:r>
              <a:endParaRPr lang="nl-NL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52933" y="3965781"/>
            <a:ext cx="5442359" cy="646331"/>
            <a:chOff x="839079" y="1693018"/>
            <a:chExt cx="5442359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335028" y="1693018"/>
              <a:ext cx="4946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/>
                <a:t>10 Tips voor duikers: Van bewustzijn naar actie</a:t>
              </a:r>
              <a:r>
                <a:rPr dirty="0"/>
                <a:t/>
              </a:r>
              <a:br>
                <a:rPr dirty="0"/>
              </a:br>
              <a:r>
                <a:rPr lang="nl-NL" dirty="0" smtClean="0"/>
                <a:t>&gt;&gt; Kom-in-actie-workshops</a:t>
              </a:r>
              <a:endParaRPr lang="nl-NL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793901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mtClean="0"/>
                <a:t>Kennistoets</a:t>
              </a:r>
              <a:endParaRPr lang="nl-NL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/>
                <a:t>Introductie en cursusdoelen</a:t>
              </a:r>
              <a:endParaRPr lang="nl-NL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29392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/>
                <a:t>Blijf verbonden</a:t>
              </a:r>
              <a:endParaRPr lang="nl-NL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mtClean="0"/>
                <a:t>Brevettering</a:t>
              </a:r>
              <a:endParaRPr lang="nl-NL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6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216" y="3630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  Introductie en cursusdoelen</a:t>
            </a:r>
            <a:endParaRPr lang="nl-NL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6" y="1076540"/>
            <a:ext cx="2536510" cy="1793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4154" y="1076276"/>
            <a:ext cx="42012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/>
              <a:t>Cursusdoel:</a:t>
            </a:r>
            <a:r>
              <a:rPr dirty="0"/>
              <a:t/>
            </a:r>
            <a:br>
              <a:rPr dirty="0"/>
            </a:br>
            <a:r>
              <a:rPr lang="nl-NL" dirty="0" smtClean="0"/>
              <a:t>De </a:t>
            </a:r>
            <a:r>
              <a:rPr lang="nl-NL" b="1" dirty="0" smtClean="0"/>
              <a:t>Project AWARE </a:t>
            </a:r>
            <a:r>
              <a:rPr lang="nl-NL" b="1" dirty="0" err="1" smtClean="0"/>
              <a:t>Specialty</a:t>
            </a:r>
            <a:r>
              <a:rPr lang="nl-NL" b="1" dirty="0" smtClean="0"/>
              <a:t>-cursus </a:t>
            </a:r>
            <a:r>
              <a:rPr lang="nl-NL" dirty="0" smtClean="0"/>
              <a:t>is gericht op ‘</a:t>
            </a:r>
            <a:r>
              <a:rPr lang="nl-NL" i="1" dirty="0" smtClean="0"/>
              <a:t>10 tips voor duikers om de wereldzeeën te beschermen</a:t>
            </a:r>
            <a:r>
              <a:rPr lang="nl-NL" dirty="0" smtClean="0"/>
              <a:t>’ en geeft richtlijnen mee en helpt mensen om verschil te kunnen maken bij het beschermen van de zee.</a:t>
            </a:r>
            <a:endParaRPr lang="nl-NL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1" y="3138230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3138230"/>
            <a:ext cx="391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/>
              <a:t>Brevettering:</a:t>
            </a:r>
            <a:r>
              <a:rPr dirty="0"/>
              <a:t/>
            </a:r>
            <a:br>
              <a:rPr dirty="0"/>
            </a:br>
            <a:r>
              <a:rPr lang="nl-NL" sz="1600" dirty="0"/>
              <a:t>Kies </a:t>
            </a:r>
            <a:r>
              <a:rPr lang="nl-NL" sz="1600" dirty="0" smtClean="0"/>
              <a:t>voor </a:t>
            </a:r>
            <a:r>
              <a:rPr lang="nl-NL" sz="1600" dirty="0"/>
              <a:t>een donatie en je ontvangt de Project AWARE-versie van je PADI-brevetpas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57452" y="4310599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004154" y="4867874"/>
            <a:ext cx="391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/>
              <a:t>Andere Project AWARE-cursussen:</a:t>
            </a:r>
            <a:r>
              <a:rPr dirty="0"/>
              <a:t/>
            </a:r>
            <a:br>
              <a:rPr dirty="0"/>
            </a:br>
            <a:r>
              <a:rPr lang="nl-NL" sz="1600" dirty="0"/>
              <a:t>Volg ook de Dive Against </a:t>
            </a:r>
            <a:r>
              <a:rPr lang="nl-NL" sz="1600" dirty="0" err="1"/>
              <a:t>Debris</a:t>
            </a:r>
            <a:r>
              <a:rPr lang="nl-NL" sz="1600" baseline="30000" dirty="0" smtClean="0"/>
              <a:t>®-</a:t>
            </a:r>
            <a:r>
              <a:rPr lang="nl-NL" sz="1600" dirty="0" smtClean="0"/>
              <a:t> </a:t>
            </a:r>
            <a:r>
              <a:rPr lang="nl-NL" sz="1600" dirty="0"/>
              <a:t>of </a:t>
            </a:r>
            <a:r>
              <a:rPr lang="nl-NL" sz="1600" dirty="0" smtClean="0"/>
              <a:t>de AWARE </a:t>
            </a:r>
            <a:r>
              <a:rPr lang="nl-NL" sz="1600" dirty="0" err="1"/>
              <a:t>Shark</a:t>
            </a:r>
            <a:r>
              <a:rPr lang="nl-NL" sz="1600" dirty="0"/>
              <a:t> </a:t>
            </a:r>
            <a:r>
              <a:rPr lang="nl-NL" sz="1600" dirty="0" err="1" smtClean="0"/>
              <a:t>Conservation-specialty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7294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62" y="34247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  Project AWARE en de missie</a:t>
            </a:r>
            <a:endParaRPr lang="nl-NL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1319" y="942876"/>
            <a:ext cx="7856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Project AWARE® is een formele non-profitorganisatie en een wereldwijde beweging voor bescherming van de oceanen en wordt aangedreven door een gemeenschap van avonturiers</a:t>
            </a:r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9" y="2686206"/>
            <a:ext cx="6739276" cy="4261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319" y="1982217"/>
            <a:ext cx="53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Visie: </a:t>
            </a:r>
            <a:r>
              <a:rPr lang="nl-NL" dirty="0" smtClean="0"/>
              <a:t>Terugkeer naar een schone, gezonde oceaan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461319" y="2467560"/>
            <a:ext cx="5354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Missie:</a:t>
            </a:r>
            <a:r>
              <a:rPr lang="nl-NL" dirty="0" smtClean="0"/>
              <a:t> Passie voor avontuur en zee verbinden met het beschermen van de waterwereld, en zo verandering in gang te zetten voor de wereldzeeën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47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8" y="244552"/>
            <a:ext cx="5604028" cy="2214330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22" y="4349965"/>
            <a:ext cx="2401330" cy="1600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5" y="2741494"/>
            <a:ext cx="2133881" cy="3209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84" y="2741494"/>
            <a:ext cx="2013293" cy="1174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93" y="2741494"/>
            <a:ext cx="2168485" cy="2674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39" y="618550"/>
            <a:ext cx="2575149" cy="17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7532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/>
              <a:t>Kom-in-actie-workshop</a:t>
            </a:r>
            <a:r>
              <a:rPr dirty="0"/>
              <a:t/>
            </a:r>
            <a:br>
              <a:rPr dirty="0"/>
            </a:br>
            <a:r>
              <a:rPr lang="nl-NL" sz="2000" b="1" dirty="0">
                <a:solidFill>
                  <a:schemeClr val="bg1"/>
                </a:solidFill>
              </a:rPr>
              <a:t>Wees een expert op het gebied van </a:t>
            </a:r>
            <a:r>
              <a:rPr lang="nl-NL" sz="2000" b="1" dirty="0" smtClean="0">
                <a:solidFill>
                  <a:schemeClr val="bg1"/>
                </a:solidFill>
              </a:rPr>
              <a:t>uittrimmen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3827" y="2505736"/>
            <a:ext cx="7216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/>
              <a:t>Welke drie stappen kun je het komende half jaar nemen om jouw trimvaardigheden te verbeteren?</a:t>
            </a:r>
            <a:endParaRPr lang="nl-NL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11" y="4249824"/>
            <a:ext cx="1900237" cy="18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346492"/>
            <a:ext cx="4691646" cy="2040910"/>
          </a:xfrm>
          <a:prstGeom prst="rect">
            <a:avLst/>
          </a:prstGeom>
          <a:ln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" y="2699124"/>
            <a:ext cx="2927691" cy="1951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87" y="273444"/>
            <a:ext cx="2306122" cy="2306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74" y="4770475"/>
            <a:ext cx="2856080" cy="1902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36" y="2699124"/>
            <a:ext cx="3356026" cy="1951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44" y="2699124"/>
            <a:ext cx="1951794" cy="195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03" y="4770476"/>
            <a:ext cx="1946663" cy="19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/>
              <a:t>Welke drie dingen kun jij doen om een beter rolmodel voor de aarde te worden, </a:t>
            </a:r>
            <a:br>
              <a:rPr lang="nl-NL" sz="3200" b="1" dirty="0" smtClean="0"/>
            </a:br>
            <a:r>
              <a:rPr lang="nl-NL" sz="3200" b="1" dirty="0" smtClean="0"/>
              <a:t>vinnen aan of vinnen uit?</a:t>
            </a:r>
            <a:endParaRPr lang="nl-NL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/>
              <a:t>Kom-in-actie-workshop</a:t>
            </a:r>
            <a:r>
              <a:rPr dirty="0"/>
              <a:t/>
            </a:r>
            <a:br>
              <a:rPr dirty="0"/>
            </a:br>
            <a:r>
              <a:rPr lang="nl-NL" sz="2400" b="1" dirty="0">
                <a:solidFill>
                  <a:schemeClr val="bg1"/>
                </a:solidFill>
              </a:rPr>
              <a:t>Geef het goede voorbeeld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1" y="4249824"/>
            <a:ext cx="1998518" cy="19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7" y="320941"/>
            <a:ext cx="4820566" cy="2150410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3" y="2884042"/>
            <a:ext cx="2316865" cy="3484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790" y="4652567"/>
            <a:ext cx="2679545" cy="1716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1" y="2605235"/>
            <a:ext cx="2679545" cy="1787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r="15126" b="34895"/>
          <a:stretch/>
        </p:blipFill>
        <p:spPr>
          <a:xfrm rot="5400000">
            <a:off x="5846670" y="2941802"/>
            <a:ext cx="2699645" cy="20265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97" y="482732"/>
            <a:ext cx="2484451" cy="18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294A"/>
      </a:dk1>
      <a:lt1>
        <a:sysClr val="window" lastClr="FFFFFF"/>
      </a:lt1>
      <a:dk2>
        <a:srgbClr val="00446D"/>
      </a:dk2>
      <a:lt2>
        <a:srgbClr val="F4F4F4"/>
      </a:lt2>
      <a:accent1>
        <a:srgbClr val="49B7CF"/>
      </a:accent1>
      <a:accent2>
        <a:srgbClr val="2CC4E7"/>
      </a:accent2>
      <a:accent3>
        <a:srgbClr val="FFD32B"/>
      </a:accent3>
      <a:accent4>
        <a:srgbClr val="00446D"/>
      </a:accent4>
      <a:accent5>
        <a:srgbClr val="00294A"/>
      </a:accent5>
      <a:accent6>
        <a:srgbClr val="F4F4F4"/>
      </a:accent6>
      <a:hlink>
        <a:srgbClr val="2CC4E7"/>
      </a:hlink>
      <a:folHlink>
        <a:srgbClr val="2CC4E7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7019</TotalTime>
  <Words>455</Words>
  <Application>Microsoft Office PowerPoint</Application>
  <PresentationFormat>On-screen Show (4:3)</PresentationFormat>
  <Paragraphs>84</Paragraphs>
  <Slides>29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Kraechter</dc:creator>
  <cp:lastModifiedBy>Louise Kraechter</cp:lastModifiedBy>
  <cp:revision>142</cp:revision>
  <cp:lastPrinted>2018-06-30T08:05:37Z</cp:lastPrinted>
  <dcterms:created xsi:type="dcterms:W3CDTF">2017-03-15T14:33:03Z</dcterms:created>
  <dcterms:modified xsi:type="dcterms:W3CDTF">2019-07-03T09:38:29Z</dcterms:modified>
</cp:coreProperties>
</file>