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5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E5ED"/>
          </a:solidFill>
        </a:fill>
      </a:tcStyle>
    </a:wholeTbl>
    <a:band2H>
      <a:tcTxStyle/>
      <a:tcStyle>
        <a:tcBdr/>
        <a:fill>
          <a:solidFill>
            <a:srgbClr val="E8F3F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CB"/>
          </a:solidFill>
        </a:fill>
      </a:tcStyle>
    </a:wholeTbl>
    <a:band2H>
      <a:tcTxStyle/>
      <a:tcStyle>
        <a:tcBdr/>
        <a:fill>
          <a:solidFill>
            <a:srgbClr val="FFF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FBFB"/>
          </a:solidFill>
        </a:fill>
      </a:tcStyle>
    </a:wholeTbl>
    <a:band2H>
      <a:tcTxStyle/>
      <a:tcStyle>
        <a:tcBdr/>
        <a:fill>
          <a:solidFill>
            <a:schemeClr val="accent6">
              <a:lumOff val="3680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BCE"/>
          </a:solidFill>
        </a:fill>
      </a:tcStyle>
    </a:wholeTbl>
    <a:band2H>
      <a:tcTxStyle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firstCol>
    <a:la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508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5"/>
        </a:fontRef>
        <a:schemeClr val="accent5"/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284478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Can also play video from YouTube: </a:t>
            </a:r>
            <a:r>
              <a:rPr lang="en-GB" dirty="0" smtClean="0"/>
              <a:t>https://youtu.be/g_HbR1Ugv08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8996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07799" y="6242858"/>
            <a:ext cx="245401" cy="22698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6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7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3284" y="6376306"/>
            <a:ext cx="343902" cy="358139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"/>
          <p:cNvSpPr>
            <a:spLocks noGrp="1"/>
          </p:cNvSpPr>
          <p:nvPr>
            <p:ph type="pic" sz="half" idx="13"/>
          </p:nvPr>
        </p:nvSpPr>
        <p:spPr>
          <a:xfrm>
            <a:off x="798975" y="2721648"/>
            <a:ext cx="7546052" cy="285975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307799" y="6242858"/>
            <a:ext cx="245401" cy="22698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93634" y="5702300"/>
            <a:ext cx="1358268" cy="8763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olo Testo"/>
          <p:cNvSpPr txBox="1">
            <a:spLocks noGrp="1"/>
          </p:cNvSpPr>
          <p:nvPr>
            <p:ph type="title"/>
          </p:nvPr>
        </p:nvSpPr>
        <p:spPr>
          <a:xfrm>
            <a:off x="1370012" y="769937"/>
            <a:ext cx="73152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Titolo Testo</a:t>
            </a:r>
          </a:p>
        </p:txBody>
      </p:sp>
      <p:sp>
        <p:nvSpPr>
          <p:cNvPr id="4" name="Corpo livello uno…"/>
          <p:cNvSpPr txBox="1">
            <a:spLocks noGrp="1"/>
          </p:cNvSpPr>
          <p:nvPr>
            <p:ph type="body" idx="1"/>
          </p:nvPr>
        </p:nvSpPr>
        <p:spPr>
          <a:xfrm>
            <a:off x="5103812" y="2438400"/>
            <a:ext cx="35814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98202" y="6279764"/>
            <a:ext cx="217149" cy="2024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800">
                <a:solidFill>
                  <a:srgbClr val="A6A6A6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5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chemeClr val="accent5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74816"/>
            <a:ext cx="9144000" cy="350836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45" name="TextBox 1"/>
          <p:cNvSpPr txBox="1"/>
          <p:nvPr/>
        </p:nvSpPr>
        <p:spPr>
          <a:xfrm>
            <a:off x="0" y="674811"/>
            <a:ext cx="9144000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/>
            </a:lvl1pPr>
          </a:lstStyle>
          <a:p>
            <a:r>
              <a:rPr dirty="0" err="1"/>
              <a:t>Specialità</a:t>
            </a:r>
            <a:r>
              <a:rPr dirty="0"/>
              <a:t> Project AWARE</a:t>
            </a:r>
          </a:p>
        </p:txBody>
      </p:sp>
      <p:sp>
        <p:nvSpPr>
          <p:cNvPr id="46" name="Rectangle 2"/>
          <p:cNvSpPr txBox="1"/>
          <p:nvPr/>
        </p:nvSpPr>
        <p:spPr>
          <a:xfrm>
            <a:off x="0" y="5475301"/>
            <a:ext cx="9144000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/>
            </a:lvl1pPr>
          </a:lstStyle>
          <a:p>
            <a:r>
              <a:t>Lesson Guides</a:t>
            </a:r>
          </a:p>
        </p:txBody>
      </p:sp>
      <p:sp>
        <p:nvSpPr>
          <p:cNvPr id="48" name="Rectangle 4"/>
          <p:cNvSpPr/>
          <p:nvPr/>
        </p:nvSpPr>
        <p:spPr>
          <a:xfrm>
            <a:off x="115330" y="6334897"/>
            <a:ext cx="477794" cy="43660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41" name="TextBox 3"/>
          <p:cNvSpPr txBox="1"/>
          <p:nvPr/>
        </p:nvSpPr>
        <p:spPr>
          <a:xfrm>
            <a:off x="792480" y="2505736"/>
            <a:ext cx="7559040" cy="206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200" b="1"/>
            </a:pPr>
            <a:r>
              <a:rPr dirty="0"/>
              <a:t>Come </a:t>
            </a:r>
            <a:r>
              <a:rPr dirty="0" err="1"/>
              <a:t>possono</a:t>
            </a:r>
            <a:r>
              <a:rPr dirty="0"/>
              <a:t> le </a:t>
            </a:r>
            <a:r>
              <a:rPr dirty="0" err="1"/>
              <a:t>foto</a:t>
            </a:r>
            <a:r>
              <a:rPr dirty="0"/>
              <a:t> </a:t>
            </a:r>
            <a:r>
              <a:rPr dirty="0" err="1"/>
              <a:t>essere</a:t>
            </a:r>
            <a:r>
              <a:rPr dirty="0"/>
              <a:t> </a:t>
            </a:r>
            <a:r>
              <a:rPr dirty="0" err="1"/>
              <a:t>usate</a:t>
            </a:r>
            <a:r>
              <a:rPr dirty="0"/>
              <a:t> per far </a:t>
            </a:r>
            <a:r>
              <a:rPr dirty="0" err="1"/>
              <a:t>crescere</a:t>
            </a:r>
            <a:r>
              <a:rPr dirty="0"/>
              <a:t> la </a:t>
            </a:r>
            <a:r>
              <a:rPr dirty="0" err="1"/>
              <a:t>consapevolezza</a:t>
            </a:r>
            <a:r>
              <a:rPr dirty="0"/>
              <a:t> sui social media?</a:t>
            </a:r>
            <a:br>
              <a:rPr dirty="0"/>
            </a:br>
            <a:r>
              <a:rPr dirty="0" err="1"/>
              <a:t>Identifica</a:t>
            </a:r>
            <a:r>
              <a:rPr dirty="0"/>
              <a:t> un </a:t>
            </a:r>
            <a:r>
              <a:rPr dirty="0" err="1"/>
              <a:t>problema</a:t>
            </a:r>
            <a:r>
              <a:rPr dirty="0"/>
              <a:t> </a:t>
            </a:r>
            <a:r>
              <a:rPr dirty="0" err="1"/>
              <a:t>ambientale</a:t>
            </a:r>
            <a:r>
              <a:rPr dirty="0"/>
              <a:t> locale </a:t>
            </a:r>
            <a:r>
              <a:rPr dirty="0" err="1"/>
              <a:t>che</a:t>
            </a:r>
            <a:r>
              <a:rPr dirty="0"/>
              <a:t> ne </a:t>
            </a:r>
            <a:r>
              <a:rPr dirty="0" err="1"/>
              <a:t>trarrebbe</a:t>
            </a:r>
            <a:r>
              <a:rPr dirty="0"/>
              <a:t> </a:t>
            </a:r>
            <a:r>
              <a:rPr dirty="0" err="1"/>
              <a:t>beneficio</a:t>
            </a:r>
            <a:r>
              <a:rPr dirty="0"/>
              <a:t>.</a:t>
            </a:r>
          </a:p>
        </p:txBody>
      </p:sp>
      <p:sp>
        <p:nvSpPr>
          <p:cNvPr id="142" name="Rounded Rectangle 6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TextBox 7"/>
          <p:cNvSpPr txBox="1"/>
          <p:nvPr/>
        </p:nvSpPr>
        <p:spPr>
          <a:xfrm>
            <a:off x="0" y="1075320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it-IT" sz="2400" dirty="0">
                <a:solidFill>
                  <a:srgbClr val="FFFFFF"/>
                </a:solidFill>
              </a:rPr>
              <a:t>Cattura solo foto - lascia solo bollicine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4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875" y="4659886"/>
            <a:ext cx="1970110" cy="19701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47" name="image2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16098"/>
            <a:ext cx="5689356" cy="2156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869" y="2697072"/>
            <a:ext cx="1945347" cy="2918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59541" y="648178"/>
            <a:ext cx="2234175" cy="167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52950" y="2697072"/>
            <a:ext cx="2639052" cy="1758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19739" y="2697072"/>
            <a:ext cx="2873976" cy="2155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52950" y="4529275"/>
            <a:ext cx="2651426" cy="1767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55" name="TextBox 3"/>
          <p:cNvSpPr txBox="1"/>
          <p:nvPr/>
        </p:nvSpPr>
        <p:spPr>
          <a:xfrm>
            <a:off x="661852" y="2378735"/>
            <a:ext cx="7820297" cy="255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 err="1"/>
              <a:t>Quali</a:t>
            </a:r>
            <a:r>
              <a:rPr dirty="0"/>
              <a:t> </a:t>
            </a:r>
            <a:r>
              <a:rPr dirty="0" err="1"/>
              <a:t>interazioni</a:t>
            </a:r>
            <a:r>
              <a:rPr dirty="0"/>
              <a:t> con </a:t>
            </a:r>
            <a:r>
              <a:rPr dirty="0" err="1"/>
              <a:t>animali</a:t>
            </a:r>
            <a:r>
              <a:rPr dirty="0"/>
              <a:t> </a:t>
            </a:r>
            <a:r>
              <a:rPr dirty="0" err="1"/>
              <a:t>marini</a:t>
            </a:r>
            <a:r>
              <a:rPr dirty="0"/>
              <a:t> </a:t>
            </a:r>
            <a:r>
              <a:rPr dirty="0" err="1"/>
              <a:t>hai</a:t>
            </a:r>
            <a:r>
              <a:rPr dirty="0"/>
              <a:t> </a:t>
            </a:r>
            <a:r>
              <a:rPr dirty="0" err="1"/>
              <a:t>visto</a:t>
            </a:r>
            <a:r>
              <a:rPr dirty="0" smtClean="0"/>
              <a:t>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dirty="0" err="1" smtClean="0"/>
              <a:t>Elenca</a:t>
            </a:r>
            <a:r>
              <a:rPr dirty="0" smtClean="0"/>
              <a:t> </a:t>
            </a:r>
            <a:r>
              <a:rPr dirty="0" err="1"/>
              <a:t>esperienze</a:t>
            </a:r>
            <a:r>
              <a:rPr dirty="0"/>
              <a:t> </a:t>
            </a:r>
            <a:r>
              <a:rPr dirty="0" err="1"/>
              <a:t>precedenti</a:t>
            </a:r>
            <a:r>
              <a:rPr dirty="0"/>
              <a:t> di </a:t>
            </a:r>
            <a:r>
              <a:rPr dirty="0" err="1"/>
              <a:t>interazioni</a:t>
            </a:r>
            <a:r>
              <a:rPr dirty="0"/>
              <a:t> positive e negative con </a:t>
            </a:r>
            <a:r>
              <a:rPr dirty="0" err="1"/>
              <a:t>animali</a:t>
            </a:r>
            <a:r>
              <a:rPr dirty="0"/>
              <a:t> </a:t>
            </a:r>
            <a:r>
              <a:rPr dirty="0" err="1"/>
              <a:t>marini</a:t>
            </a:r>
            <a:r>
              <a:rPr dirty="0"/>
              <a:t> e </a:t>
            </a:r>
            <a:r>
              <a:rPr dirty="0" err="1"/>
              <a:t>descrivi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maniere</a:t>
            </a:r>
            <a:r>
              <a:rPr dirty="0"/>
              <a:t> per </a:t>
            </a:r>
            <a:r>
              <a:rPr dirty="0" err="1"/>
              <a:t>incoraggiare</a:t>
            </a:r>
            <a:r>
              <a:rPr dirty="0"/>
              <a:t> un </a:t>
            </a:r>
            <a:r>
              <a:rPr dirty="0" err="1"/>
              <a:t>comportamento</a:t>
            </a:r>
            <a:r>
              <a:rPr dirty="0"/>
              <a:t> </a:t>
            </a:r>
            <a:r>
              <a:rPr dirty="0" err="1"/>
              <a:t>appropriato</a:t>
            </a:r>
            <a:r>
              <a:rPr dirty="0"/>
              <a:t>.</a:t>
            </a:r>
          </a:p>
        </p:txBody>
      </p:sp>
      <p:sp>
        <p:nvSpPr>
          <p:cNvPr id="156" name="Rounded Rectangle 9"/>
          <p:cNvSpPr/>
          <p:nvPr/>
        </p:nvSpPr>
        <p:spPr>
          <a:xfrm>
            <a:off x="1890584" y="930876"/>
            <a:ext cx="5362832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TextBox 10"/>
          <p:cNvSpPr txBox="1"/>
          <p:nvPr/>
        </p:nvSpPr>
        <p:spPr>
          <a:xfrm>
            <a:off x="0" y="1109122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en-GB" sz="2400" dirty="0" err="1">
                <a:solidFill>
                  <a:srgbClr val="FFFFFF"/>
                </a:solidFill>
              </a:rPr>
              <a:t>Proteggi</a:t>
            </a:r>
            <a:r>
              <a:rPr lang="en-GB" sz="2400" dirty="0">
                <a:solidFill>
                  <a:srgbClr val="FFFFFF"/>
                </a:solidFill>
              </a:rPr>
              <a:t> la vita </a:t>
            </a:r>
            <a:r>
              <a:rPr lang="en-GB" sz="2400" dirty="0" err="1">
                <a:solidFill>
                  <a:srgbClr val="FFFFFF"/>
                </a:solidFill>
              </a:rPr>
              <a:t>subacquea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7822" y="4988671"/>
            <a:ext cx="1728356" cy="1728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61" name="Picture 19" descr="Picture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8021" y="603429"/>
            <a:ext cx="2045119" cy="1533842"/>
          </a:xfrm>
          <a:prstGeom prst="rect">
            <a:avLst/>
          </a:prstGeom>
          <a:ln w="3175">
            <a:solidFill>
              <a:schemeClr val="accent5"/>
            </a:solidFill>
          </a:ln>
        </p:spPr>
      </p:pic>
      <p:pic>
        <p:nvPicPr>
          <p:cNvPr id="162" name="image2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2" y="269351"/>
            <a:ext cx="5467555" cy="220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7521" y="2781561"/>
            <a:ext cx="2421977" cy="3303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159330" y="2689921"/>
            <a:ext cx="4382196" cy="34863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68" name="TextBox 6"/>
          <p:cNvSpPr txBox="1"/>
          <p:nvPr/>
        </p:nvSpPr>
        <p:spPr>
          <a:xfrm>
            <a:off x="1212338" y="5810422"/>
            <a:ext cx="579806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800" b="1"/>
            </a:lvl1pPr>
          </a:lstStyle>
          <a:p>
            <a:r>
              <a:rPr lang="en-GB" dirty="0" smtClean="0"/>
              <a:t>Il </a:t>
            </a:r>
            <a:r>
              <a:rPr dirty="0" err="1" smtClean="0"/>
              <a:t>Disastroso</a:t>
            </a:r>
            <a:r>
              <a:rPr dirty="0" smtClean="0"/>
              <a:t> </a:t>
            </a:r>
            <a:r>
              <a:rPr dirty="0" err="1"/>
              <a:t>Viaggio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 smtClean="0"/>
              <a:t>Spazzatura</a:t>
            </a:r>
            <a:endParaRPr dirty="0"/>
          </a:p>
        </p:txBody>
      </p:sp>
      <p:pic>
        <p:nvPicPr>
          <p:cNvPr id="2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31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73" name="TextBox 3"/>
          <p:cNvSpPr txBox="1"/>
          <p:nvPr/>
        </p:nvSpPr>
        <p:spPr>
          <a:xfrm>
            <a:off x="1449977" y="2505735"/>
            <a:ext cx="6244046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Cosa </a:t>
            </a:r>
            <a:r>
              <a:rPr dirty="0" err="1"/>
              <a:t>puoi</a:t>
            </a:r>
            <a:r>
              <a:rPr dirty="0"/>
              <a:t> fare per </a:t>
            </a:r>
            <a:r>
              <a:rPr dirty="0" err="1"/>
              <a:t>ridurre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rifiuti</a:t>
            </a:r>
            <a:r>
              <a:rPr dirty="0"/>
              <a:t> </a:t>
            </a:r>
            <a:r>
              <a:rPr dirty="0" err="1"/>
              <a:t>marini</a:t>
            </a:r>
            <a:r>
              <a:rPr dirty="0"/>
              <a:t> </a:t>
            </a:r>
            <a:r>
              <a:rPr dirty="0" err="1"/>
              <a:t>negli</a:t>
            </a:r>
            <a:r>
              <a:rPr dirty="0"/>
              <a:t> </a:t>
            </a:r>
            <a:r>
              <a:rPr dirty="0" err="1"/>
              <a:t>ambienti</a:t>
            </a:r>
            <a:r>
              <a:rPr dirty="0"/>
              <a:t> </a:t>
            </a:r>
            <a:r>
              <a:rPr dirty="0" err="1"/>
              <a:t>subacquei</a:t>
            </a:r>
            <a:r>
              <a:rPr dirty="0"/>
              <a:t>?</a:t>
            </a:r>
          </a:p>
        </p:txBody>
      </p:sp>
      <p:sp>
        <p:nvSpPr>
          <p:cNvPr id="174" name="Rounded Rectangle 6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" name="TextBox 7"/>
          <p:cNvSpPr txBox="1"/>
          <p:nvPr/>
        </p:nvSpPr>
        <p:spPr>
          <a:xfrm>
            <a:off x="0" y="1075320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it-IT" sz="2400" dirty="0">
                <a:solidFill>
                  <a:srgbClr val="FFFFFF"/>
                </a:solidFill>
              </a:rPr>
              <a:t>Diventa un attivista contro i </a:t>
            </a:r>
            <a:r>
              <a:rPr lang="it-IT" sz="2400" dirty="0" smtClean="0">
                <a:solidFill>
                  <a:srgbClr val="FFFFFF"/>
                </a:solidFill>
              </a:rPr>
              <a:t>detriti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7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7624" y="4249823"/>
            <a:ext cx="1894610" cy="1894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79" name="image2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61816"/>
            <a:ext cx="5329822" cy="2037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8411" y="281554"/>
            <a:ext cx="1915970" cy="2554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8773" y="1833851"/>
            <a:ext cx="1183411" cy="15916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Group 8"/>
          <p:cNvGrpSpPr/>
          <p:nvPr/>
        </p:nvGrpSpPr>
        <p:grpSpPr>
          <a:xfrm>
            <a:off x="637307" y="2704968"/>
            <a:ext cx="6188369" cy="3847341"/>
            <a:chOff x="0" y="0"/>
            <a:chExt cx="6188367" cy="3847339"/>
          </a:xfrm>
        </p:grpSpPr>
        <p:pic>
          <p:nvPicPr>
            <p:cNvPr id="182" name="Picture 6" descr="Picture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6188367" cy="3514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3" name="TextBox 7"/>
            <p:cNvSpPr txBox="1"/>
            <p:nvPr/>
          </p:nvSpPr>
          <p:spPr>
            <a:xfrm>
              <a:off x="-1" y="3514601"/>
              <a:ext cx="6188369" cy="332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sz="1600"/>
              </a:lvl1pPr>
            </a:lstStyle>
            <a:p>
              <a:r>
                <a:t>State of Global Market for Shark Products infographic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87" name="TextBox 3"/>
          <p:cNvSpPr txBox="1"/>
          <p:nvPr/>
        </p:nvSpPr>
        <p:spPr>
          <a:xfrm>
            <a:off x="1123406" y="2505735"/>
            <a:ext cx="6897189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Dove </a:t>
            </a:r>
            <a:r>
              <a:rPr dirty="0" err="1"/>
              <a:t>puoi</a:t>
            </a:r>
            <a:r>
              <a:rPr dirty="0"/>
              <a:t> </a:t>
            </a:r>
            <a:r>
              <a:rPr dirty="0" err="1"/>
              <a:t>scoprire</a:t>
            </a:r>
            <a:r>
              <a:rPr dirty="0"/>
              <a:t> se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pesce</a:t>
            </a:r>
            <a:r>
              <a:rPr dirty="0"/>
              <a:t> è </a:t>
            </a:r>
            <a:r>
              <a:rPr dirty="0" err="1"/>
              <a:t>sostenibile</a:t>
            </a:r>
            <a:r>
              <a:rPr dirty="0"/>
              <a:t> </a:t>
            </a:r>
            <a:r>
              <a:rPr dirty="0" err="1"/>
              <a:t>nel</a:t>
            </a:r>
            <a:r>
              <a:rPr dirty="0"/>
              <a:t> </a:t>
            </a:r>
            <a:r>
              <a:rPr dirty="0" err="1"/>
              <a:t>tuo</a:t>
            </a:r>
            <a:r>
              <a:rPr dirty="0"/>
              <a:t> </a:t>
            </a:r>
            <a:r>
              <a:rPr dirty="0" err="1"/>
              <a:t>mercato</a:t>
            </a:r>
            <a:r>
              <a:rPr dirty="0"/>
              <a:t> locale?</a:t>
            </a:r>
          </a:p>
        </p:txBody>
      </p:sp>
      <p:sp>
        <p:nvSpPr>
          <p:cNvPr id="188" name="Rounded Rectangle 6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TextBox 7"/>
          <p:cNvSpPr txBox="1"/>
          <p:nvPr/>
        </p:nvSpPr>
        <p:spPr>
          <a:xfrm>
            <a:off x="0" y="979522"/>
            <a:ext cx="914400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it-IT" sz="2000" dirty="0">
                <a:solidFill>
                  <a:srgbClr val="FFFFFF"/>
                </a:solidFill>
              </a:rPr>
              <a:t>Scegli in modo responsabile i </a:t>
            </a:r>
            <a:r>
              <a:rPr lang="it-IT" sz="2000" dirty="0" smtClean="0">
                <a:solidFill>
                  <a:srgbClr val="FFFFFF"/>
                </a:solidFill>
              </a:rPr>
              <a:t/>
            </a:r>
            <a:br>
              <a:rPr lang="it-IT" sz="2000" dirty="0" smtClean="0">
                <a:solidFill>
                  <a:srgbClr val="FFFFFF"/>
                </a:solidFill>
              </a:rPr>
            </a:br>
            <a:r>
              <a:rPr lang="it-IT" sz="2000" dirty="0" smtClean="0">
                <a:solidFill>
                  <a:srgbClr val="FFFFFF"/>
                </a:solidFill>
              </a:rPr>
              <a:t>frutti </a:t>
            </a:r>
            <a:r>
              <a:rPr lang="it-IT" sz="2000" dirty="0">
                <a:solidFill>
                  <a:srgbClr val="FFFFFF"/>
                </a:solidFill>
              </a:rPr>
              <a:t>di mare che mangi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19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5254" y="4249823"/>
            <a:ext cx="1871395" cy="18713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193" name="image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62994"/>
            <a:ext cx="5675666" cy="2232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Google Shape;250;p31" descr="Google Shape;250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70192" y="2963142"/>
            <a:ext cx="2509728" cy="2523258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95" name="Google Shape;251;p31" descr="Google Shape;251;p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9220" y="2963142"/>
            <a:ext cx="2349063" cy="2523258"/>
          </a:xfrm>
          <a:prstGeom prst="rect">
            <a:avLst/>
          </a:prstGeom>
          <a:ln w="12700">
            <a:solidFill>
              <a:schemeClr val="accent5"/>
            </a:solidFill>
          </a:ln>
        </p:spPr>
      </p:pic>
      <p:pic>
        <p:nvPicPr>
          <p:cNvPr id="196" name="Google Shape;252;p31" descr="Google Shape;252;p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71829" y="2963142"/>
            <a:ext cx="2581560" cy="2523254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197" name="Picture 1" descr="Pictur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571725">
            <a:off x="6694658" y="514404"/>
            <a:ext cx="1695255" cy="1981662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TextBox 6"/>
          <p:cNvSpPr txBox="1"/>
          <p:nvPr/>
        </p:nvSpPr>
        <p:spPr>
          <a:xfrm>
            <a:off x="1294688" y="5813430"/>
            <a:ext cx="5616858" cy="89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#ProjectAWARE	#AWAREImpact	#10Tips4Divers</a:t>
            </a:r>
            <a:br/>
            <a:r>
              <a:t>              #DiveAgainstDebris	     #AdoptADiveSite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01" name="TextBox 3"/>
          <p:cNvSpPr txBox="1"/>
          <p:nvPr/>
        </p:nvSpPr>
        <p:spPr>
          <a:xfrm>
            <a:off x="1158240" y="2505735"/>
            <a:ext cx="682752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Cosa </a:t>
            </a:r>
            <a:r>
              <a:rPr dirty="0" err="1"/>
              <a:t>fanno</a:t>
            </a:r>
            <a:r>
              <a:rPr dirty="0"/>
              <a:t> </a:t>
            </a:r>
            <a:r>
              <a:rPr dirty="0" err="1"/>
              <a:t>subacquei</a:t>
            </a:r>
            <a:r>
              <a:rPr dirty="0"/>
              <a:t>, </a:t>
            </a:r>
            <a:r>
              <a:rPr dirty="0" err="1"/>
              <a:t>apneisti</a:t>
            </a:r>
            <a:r>
              <a:rPr dirty="0"/>
              <a:t> e </a:t>
            </a:r>
            <a:r>
              <a:rPr dirty="0" err="1"/>
              <a:t>snorkelisti</a:t>
            </a:r>
            <a:r>
              <a:rPr dirty="0"/>
              <a:t> per </a:t>
            </a:r>
            <a:r>
              <a:rPr dirty="0" err="1"/>
              <a:t>passare</a:t>
            </a:r>
            <a:r>
              <a:rPr dirty="0"/>
              <a:t> </a:t>
            </a:r>
            <a:r>
              <a:rPr dirty="0" err="1"/>
              <a:t>all’azione</a:t>
            </a:r>
            <a:r>
              <a:rPr dirty="0"/>
              <a:t>?</a:t>
            </a:r>
          </a:p>
        </p:txBody>
      </p:sp>
      <p:sp>
        <p:nvSpPr>
          <p:cNvPr id="202" name="Rounded Rectangle 6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extBox 7"/>
          <p:cNvSpPr txBox="1"/>
          <p:nvPr/>
        </p:nvSpPr>
        <p:spPr>
          <a:xfrm>
            <a:off x="0" y="1075320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en-GB" sz="2400" dirty="0" err="1">
                <a:solidFill>
                  <a:srgbClr val="FFFFFF"/>
                </a:solidFill>
              </a:rPr>
              <a:t>Agisci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0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0345" y="3936150"/>
            <a:ext cx="1979742" cy="1979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5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b="40136"/>
          <a:stretch>
            <a:fillRect/>
          </a:stretch>
        </p:blipFill>
        <p:spPr>
          <a:xfrm>
            <a:off x="0" y="-9449"/>
            <a:ext cx="9144000" cy="245014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extBox 3"/>
          <p:cNvSpPr txBox="1"/>
          <p:nvPr/>
        </p:nvSpPr>
        <p:spPr>
          <a:xfrm>
            <a:off x="787029" y="1624224"/>
            <a:ext cx="6871855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t>Overview</a:t>
            </a:r>
          </a:p>
        </p:txBody>
      </p:sp>
      <p:grpSp>
        <p:nvGrpSpPr>
          <p:cNvPr id="58" name="Group 2"/>
          <p:cNvGrpSpPr/>
          <p:nvPr/>
        </p:nvGrpSpPr>
        <p:grpSpPr>
          <a:xfrm>
            <a:off x="852931" y="3445919"/>
            <a:ext cx="4046960" cy="358139"/>
            <a:chOff x="-1" y="0"/>
            <a:chExt cx="4046958" cy="358137"/>
          </a:xfrm>
        </p:grpSpPr>
        <p:sp>
          <p:nvSpPr>
            <p:cNvPr id="54" name="TextBox 5"/>
            <p:cNvSpPr txBox="1"/>
            <p:nvPr/>
          </p:nvSpPr>
          <p:spPr>
            <a:xfrm>
              <a:off x="495949" y="-1"/>
              <a:ext cx="3551009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/>
                <a:t>Project AWARE e la </a:t>
              </a:r>
              <a:r>
                <a:rPr dirty="0" err="1"/>
                <a:t>sua</a:t>
              </a:r>
              <a:r>
                <a:rPr dirty="0"/>
                <a:t> </a:t>
              </a:r>
              <a:r>
                <a:rPr dirty="0" err="1"/>
                <a:t>Missione</a:t>
              </a:r>
              <a:endParaRPr dirty="0"/>
            </a:p>
          </p:txBody>
        </p:sp>
        <p:grpSp>
          <p:nvGrpSpPr>
            <p:cNvPr id="57" name="Group 7"/>
            <p:cNvGrpSpPr/>
            <p:nvPr/>
          </p:nvGrpSpPr>
          <p:grpSpPr>
            <a:xfrm>
              <a:off x="-2" y="44979"/>
              <a:ext cx="314329" cy="287109"/>
              <a:chOff x="0" y="-1"/>
              <a:chExt cx="314328" cy="287108"/>
            </a:xfrm>
          </p:grpSpPr>
          <p:sp>
            <p:nvSpPr>
              <p:cNvPr id="55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6" name="Oval 10"/>
              <p:cNvSpPr/>
              <p:nvPr/>
            </p:nvSpPr>
            <p:spPr>
              <a:xfrm>
                <a:off x="-1" y="-2"/>
                <a:ext cx="314329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63" name="Group 11"/>
          <p:cNvGrpSpPr/>
          <p:nvPr/>
        </p:nvGrpSpPr>
        <p:grpSpPr>
          <a:xfrm>
            <a:off x="852932" y="3981410"/>
            <a:ext cx="6805952" cy="646327"/>
            <a:chOff x="0" y="0"/>
            <a:chExt cx="6805951" cy="646326"/>
          </a:xfrm>
        </p:grpSpPr>
        <p:sp>
          <p:nvSpPr>
            <p:cNvPr id="59" name="TextBox 12"/>
            <p:cNvSpPr txBox="1"/>
            <p:nvPr/>
          </p:nvSpPr>
          <p:spPr>
            <a:xfrm>
              <a:off x="495948" y="0"/>
              <a:ext cx="6310003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/>
                <a:t>10 </a:t>
              </a:r>
              <a:r>
                <a:rPr dirty="0" err="1"/>
                <a:t>Consigli</a:t>
              </a:r>
              <a:r>
                <a:rPr dirty="0"/>
                <a:t> </a:t>
              </a:r>
              <a:r>
                <a:rPr dirty="0" err="1"/>
                <a:t>ai</a:t>
              </a:r>
              <a:r>
                <a:rPr dirty="0"/>
                <a:t> </a:t>
              </a:r>
              <a:r>
                <a:rPr dirty="0" err="1"/>
                <a:t>Subacquei</a:t>
              </a:r>
              <a:r>
                <a:rPr dirty="0"/>
                <a:t>: </a:t>
              </a:r>
              <a:r>
                <a:rPr dirty="0" err="1"/>
                <a:t>Dalla</a:t>
              </a:r>
              <a:r>
                <a:rPr dirty="0"/>
                <a:t> </a:t>
              </a:r>
              <a:r>
                <a:rPr dirty="0" err="1"/>
                <a:t>Consapevolezza</a:t>
              </a:r>
              <a:r>
                <a:rPr dirty="0"/>
                <a:t> </a:t>
              </a:r>
              <a:r>
                <a:rPr dirty="0" err="1"/>
                <a:t>all’Azione</a:t>
              </a:r>
              <a:r>
                <a:rPr dirty="0"/>
                <a:t/>
              </a:r>
              <a:br>
                <a:rPr dirty="0"/>
              </a:br>
              <a:r>
                <a:rPr dirty="0"/>
                <a:t>&gt;&gt; Take Action Workshops</a:t>
              </a:r>
            </a:p>
          </p:txBody>
        </p:sp>
        <p:grpSp>
          <p:nvGrpSpPr>
            <p:cNvPr id="62" name="Group 13"/>
            <p:cNvGrpSpPr/>
            <p:nvPr/>
          </p:nvGrpSpPr>
          <p:grpSpPr>
            <a:xfrm>
              <a:off x="0" y="179611"/>
              <a:ext cx="314329" cy="287109"/>
              <a:chOff x="0" y="-1"/>
              <a:chExt cx="314327" cy="287108"/>
            </a:xfrm>
          </p:grpSpPr>
          <p:sp>
            <p:nvSpPr>
              <p:cNvPr id="60" name="Freeform 102"/>
              <p:cNvSpPr/>
              <p:nvPr/>
            </p:nvSpPr>
            <p:spPr>
              <a:xfrm>
                <a:off x="52871" y="68339"/>
                <a:ext cx="221932" cy="176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1" name="Oval 15"/>
              <p:cNvSpPr/>
              <p:nvPr/>
            </p:nvSpPr>
            <p:spPr>
              <a:xfrm>
                <a:off x="0" y="-2"/>
                <a:ext cx="314328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68" name="Group 16"/>
          <p:cNvGrpSpPr/>
          <p:nvPr/>
        </p:nvGrpSpPr>
        <p:grpSpPr>
          <a:xfrm>
            <a:off x="853613" y="4793901"/>
            <a:ext cx="4410206" cy="358139"/>
            <a:chOff x="0" y="0"/>
            <a:chExt cx="4410205" cy="358137"/>
          </a:xfrm>
        </p:grpSpPr>
        <p:sp>
          <p:nvSpPr>
            <p:cNvPr id="64" name="TextBox 17"/>
            <p:cNvSpPr txBox="1"/>
            <p:nvPr/>
          </p:nvSpPr>
          <p:spPr>
            <a:xfrm>
              <a:off x="495949" y="-1"/>
              <a:ext cx="3914256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Ripasso</a:t>
              </a:r>
              <a:r>
                <a:rPr dirty="0"/>
                <a:t> </a:t>
              </a:r>
              <a:r>
                <a:rPr dirty="0" err="1"/>
                <a:t>delle</a:t>
              </a:r>
              <a:r>
                <a:rPr dirty="0"/>
                <a:t> </a:t>
              </a:r>
              <a:r>
                <a:rPr dirty="0" err="1"/>
                <a:t>Conoscenze</a:t>
              </a:r>
              <a:endParaRPr dirty="0"/>
            </a:p>
          </p:txBody>
        </p:sp>
        <p:grpSp>
          <p:nvGrpSpPr>
            <p:cNvPr id="67" name="Group 18"/>
            <p:cNvGrpSpPr/>
            <p:nvPr/>
          </p:nvGrpSpPr>
          <p:grpSpPr>
            <a:xfrm>
              <a:off x="-1" y="13059"/>
              <a:ext cx="314329" cy="287109"/>
              <a:chOff x="0" y="-1"/>
              <a:chExt cx="314327" cy="287108"/>
            </a:xfrm>
          </p:grpSpPr>
          <p:sp>
            <p:nvSpPr>
              <p:cNvPr id="65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6" name="Oval 20"/>
              <p:cNvSpPr/>
              <p:nvPr/>
            </p:nvSpPr>
            <p:spPr>
              <a:xfrm>
                <a:off x="-1" y="-2"/>
                <a:ext cx="314328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3" name="Group 23"/>
          <p:cNvGrpSpPr/>
          <p:nvPr/>
        </p:nvGrpSpPr>
        <p:grpSpPr>
          <a:xfrm>
            <a:off x="852930" y="2910427"/>
            <a:ext cx="4046962" cy="369328"/>
            <a:chOff x="-2" y="0"/>
            <a:chExt cx="4046960" cy="369327"/>
          </a:xfrm>
        </p:grpSpPr>
        <p:sp>
          <p:nvSpPr>
            <p:cNvPr id="69" name="TextBox 24"/>
            <p:cNvSpPr txBox="1"/>
            <p:nvPr/>
          </p:nvSpPr>
          <p:spPr>
            <a:xfrm>
              <a:off x="495949" y="0"/>
              <a:ext cx="3551009" cy="369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Introduzione</a:t>
              </a:r>
              <a:r>
                <a:rPr dirty="0"/>
                <a:t> e </a:t>
              </a:r>
              <a:r>
                <a:rPr dirty="0" err="1"/>
                <a:t>Obiettivi</a:t>
              </a:r>
              <a:r>
                <a:rPr dirty="0"/>
                <a:t> del </a:t>
              </a:r>
              <a:r>
                <a:rPr dirty="0" smtClean="0"/>
                <a:t>Corso</a:t>
              </a:r>
            </a:p>
          </p:txBody>
        </p:sp>
        <p:grpSp>
          <p:nvGrpSpPr>
            <p:cNvPr id="72" name="Group 25"/>
            <p:cNvGrpSpPr/>
            <p:nvPr/>
          </p:nvGrpSpPr>
          <p:grpSpPr>
            <a:xfrm>
              <a:off x="-2" y="44979"/>
              <a:ext cx="314329" cy="287109"/>
              <a:chOff x="0" y="-1"/>
              <a:chExt cx="314328" cy="287108"/>
            </a:xfrm>
          </p:grpSpPr>
          <p:sp>
            <p:nvSpPr>
              <p:cNvPr id="70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1" name="Oval 27"/>
              <p:cNvSpPr/>
              <p:nvPr/>
            </p:nvSpPr>
            <p:spPr>
              <a:xfrm>
                <a:off x="-1" y="-2"/>
                <a:ext cx="314329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78" name="Group 28"/>
          <p:cNvGrpSpPr/>
          <p:nvPr/>
        </p:nvGrpSpPr>
        <p:grpSpPr>
          <a:xfrm>
            <a:off x="853613" y="5329392"/>
            <a:ext cx="4410206" cy="358139"/>
            <a:chOff x="0" y="0"/>
            <a:chExt cx="4410205" cy="358137"/>
          </a:xfrm>
        </p:grpSpPr>
        <p:sp>
          <p:nvSpPr>
            <p:cNvPr id="74" name="TextBox 29"/>
            <p:cNvSpPr txBox="1"/>
            <p:nvPr/>
          </p:nvSpPr>
          <p:spPr>
            <a:xfrm>
              <a:off x="495949" y="-1"/>
              <a:ext cx="3914256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Resta</a:t>
              </a:r>
              <a:r>
                <a:rPr dirty="0"/>
                <a:t> </a:t>
              </a:r>
              <a:r>
                <a:rPr dirty="0" err="1"/>
                <a:t>Connesso</a:t>
              </a:r>
              <a:endParaRPr dirty="0"/>
            </a:p>
          </p:txBody>
        </p:sp>
        <p:grpSp>
          <p:nvGrpSpPr>
            <p:cNvPr id="77" name="Group 30"/>
            <p:cNvGrpSpPr/>
            <p:nvPr/>
          </p:nvGrpSpPr>
          <p:grpSpPr>
            <a:xfrm>
              <a:off x="-1" y="13059"/>
              <a:ext cx="314329" cy="287109"/>
              <a:chOff x="0" y="-1"/>
              <a:chExt cx="314327" cy="287108"/>
            </a:xfrm>
          </p:grpSpPr>
          <p:sp>
            <p:nvSpPr>
              <p:cNvPr id="75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" name="Oval 32"/>
              <p:cNvSpPr/>
              <p:nvPr/>
            </p:nvSpPr>
            <p:spPr>
              <a:xfrm>
                <a:off x="-1" y="-2"/>
                <a:ext cx="314328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83" name="Group 33"/>
          <p:cNvGrpSpPr/>
          <p:nvPr/>
        </p:nvGrpSpPr>
        <p:grpSpPr>
          <a:xfrm>
            <a:off x="853613" y="5864881"/>
            <a:ext cx="4410206" cy="358139"/>
            <a:chOff x="0" y="0"/>
            <a:chExt cx="4410205" cy="358137"/>
          </a:xfrm>
        </p:grpSpPr>
        <p:sp>
          <p:nvSpPr>
            <p:cNvPr id="79" name="TextBox 34"/>
            <p:cNvSpPr txBox="1"/>
            <p:nvPr/>
          </p:nvSpPr>
          <p:spPr>
            <a:xfrm>
              <a:off x="495949" y="-1"/>
              <a:ext cx="3914256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Brevetto</a:t>
              </a:r>
              <a:endParaRPr dirty="0"/>
            </a:p>
          </p:txBody>
        </p:sp>
        <p:grpSp>
          <p:nvGrpSpPr>
            <p:cNvPr id="82" name="Group 35"/>
            <p:cNvGrpSpPr/>
            <p:nvPr/>
          </p:nvGrpSpPr>
          <p:grpSpPr>
            <a:xfrm>
              <a:off x="-1" y="13059"/>
              <a:ext cx="314329" cy="287109"/>
              <a:chOff x="0" y="-1"/>
              <a:chExt cx="314327" cy="287108"/>
            </a:xfrm>
          </p:grpSpPr>
          <p:sp>
            <p:nvSpPr>
              <p:cNvPr id="80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1" name="Oval 37"/>
              <p:cNvSpPr/>
              <p:nvPr/>
            </p:nvSpPr>
            <p:spPr>
              <a:xfrm>
                <a:off x="-1" y="-2"/>
                <a:ext cx="314328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07" name="image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6" y="261181"/>
            <a:ext cx="5622731" cy="2226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0300" y="1543960"/>
            <a:ext cx="1298021" cy="1318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22516" y="1663370"/>
            <a:ext cx="1323501" cy="107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0315" y="478609"/>
            <a:ext cx="1217989" cy="941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94358" y="359656"/>
            <a:ext cx="1179817" cy="11798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Group 3"/>
          <p:cNvGrpSpPr/>
          <p:nvPr/>
        </p:nvGrpSpPr>
        <p:grpSpPr>
          <a:xfrm>
            <a:off x="6289613" y="3509502"/>
            <a:ext cx="2477399" cy="1728555"/>
            <a:chOff x="0" y="0"/>
            <a:chExt cx="2477398" cy="1728553"/>
          </a:xfrm>
        </p:grpSpPr>
        <p:pic>
          <p:nvPicPr>
            <p:cNvPr id="212" name="Picture 10" descr="Picture 10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2477399" cy="1728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3" name="TextBox 11"/>
            <p:cNvSpPr txBox="1"/>
            <p:nvPr/>
          </p:nvSpPr>
          <p:spPr>
            <a:xfrm>
              <a:off x="1740794" y="10589"/>
              <a:ext cx="736602" cy="205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r">
                <a:defRPr sz="700" b="1"/>
              </a:lvl1pPr>
            </a:lstStyle>
            <a:p>
              <a:r>
                <a:t>© vipdiving</a:t>
              </a:r>
            </a:p>
          </p:txBody>
        </p:sp>
      </p:grpSp>
      <p:pic>
        <p:nvPicPr>
          <p:cNvPr id="215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0624" y="2793031"/>
            <a:ext cx="3121031" cy="2080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5" descr="Picture 5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176443" y="4466623"/>
            <a:ext cx="1663291" cy="16632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6" descr="Picture 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62323" y="5074506"/>
            <a:ext cx="2650508" cy="1490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Picture 13" descr="Picture 1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706369" y="2793031"/>
            <a:ext cx="2328532" cy="1432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21" name="TextBox 3"/>
          <p:cNvSpPr txBox="1"/>
          <p:nvPr/>
        </p:nvSpPr>
        <p:spPr>
          <a:xfrm>
            <a:off x="0" y="2505735"/>
            <a:ext cx="9144000" cy="1031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Come </a:t>
            </a:r>
            <a:r>
              <a:rPr dirty="0" err="1"/>
              <a:t>cercare</a:t>
            </a:r>
            <a:r>
              <a:rPr dirty="0"/>
              <a:t> </a:t>
            </a:r>
            <a:r>
              <a:rPr dirty="0" err="1"/>
              <a:t>destinazioni</a:t>
            </a:r>
            <a:r>
              <a:rPr dirty="0"/>
              <a:t> per </a:t>
            </a:r>
            <a:r>
              <a:rPr dirty="0" err="1"/>
              <a:t>un’eco-vacanza</a:t>
            </a:r>
            <a:r>
              <a:rPr dirty="0"/>
              <a:t>?</a:t>
            </a:r>
          </a:p>
        </p:txBody>
      </p:sp>
      <p:sp>
        <p:nvSpPr>
          <p:cNvPr id="222" name="Rounded Rectangle 6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TextBox 7"/>
          <p:cNvSpPr txBox="1"/>
          <p:nvPr/>
        </p:nvSpPr>
        <p:spPr>
          <a:xfrm>
            <a:off x="0" y="1075320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en-GB" sz="2400" dirty="0" err="1">
                <a:solidFill>
                  <a:srgbClr val="FFFFFF"/>
                </a:solidFill>
              </a:rPr>
              <a:t>Comportati</a:t>
            </a:r>
            <a:r>
              <a:rPr lang="en-GB" sz="2400" dirty="0">
                <a:solidFill>
                  <a:srgbClr val="FFFFFF"/>
                </a:solidFill>
              </a:rPr>
              <a:t> da </a:t>
            </a:r>
            <a:r>
              <a:rPr lang="en-GB" sz="2400" dirty="0" err="1">
                <a:solidFill>
                  <a:srgbClr val="FFFFFF"/>
                </a:solidFill>
              </a:rPr>
              <a:t>ecoturista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2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0474" y="3757381"/>
            <a:ext cx="2008910" cy="20089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227" name="image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87532"/>
            <a:ext cx="5538543" cy="2206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704" y="2595272"/>
            <a:ext cx="2410313" cy="3618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48543" y="2694481"/>
            <a:ext cx="2194781" cy="1646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29450" y="4506976"/>
            <a:ext cx="2213874" cy="1476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1" descr="Picture 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55138" y="690041"/>
            <a:ext cx="2457499" cy="1639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Picture 4" descr="Picture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99849" y="2496065"/>
            <a:ext cx="2112787" cy="1408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5" descr="Picture 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99849" y="4071146"/>
            <a:ext cx="1850240" cy="1225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37" name="TextBox 3"/>
          <p:cNvSpPr txBox="1"/>
          <p:nvPr/>
        </p:nvSpPr>
        <p:spPr>
          <a:xfrm>
            <a:off x="1105989" y="2505735"/>
            <a:ext cx="6932023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Cosa </a:t>
            </a:r>
            <a:r>
              <a:rPr dirty="0" err="1"/>
              <a:t>puoi</a:t>
            </a:r>
            <a:r>
              <a:rPr dirty="0"/>
              <a:t> fare per </a:t>
            </a:r>
            <a:r>
              <a:rPr dirty="0" err="1"/>
              <a:t>ridurre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tuo</a:t>
            </a:r>
            <a:r>
              <a:rPr dirty="0"/>
              <a:t> </a:t>
            </a:r>
            <a:r>
              <a:rPr dirty="0" err="1"/>
              <a:t>impatto</a:t>
            </a:r>
            <a:r>
              <a:rPr dirty="0"/>
              <a:t> </a:t>
            </a:r>
            <a:r>
              <a:rPr dirty="0" err="1"/>
              <a:t>ambientale</a:t>
            </a:r>
            <a:r>
              <a:rPr dirty="0"/>
              <a:t> </a:t>
            </a:r>
            <a:r>
              <a:rPr dirty="0" err="1"/>
              <a:t>nei</a:t>
            </a:r>
            <a:r>
              <a:rPr dirty="0"/>
              <a:t> </a:t>
            </a:r>
            <a:r>
              <a:rPr dirty="0" err="1"/>
              <a:t>prossimi</a:t>
            </a:r>
            <a:r>
              <a:rPr dirty="0"/>
              <a:t> </a:t>
            </a:r>
            <a:r>
              <a:rPr dirty="0" err="1"/>
              <a:t>sei</a:t>
            </a:r>
            <a:r>
              <a:rPr dirty="0"/>
              <a:t> </a:t>
            </a:r>
            <a:r>
              <a:rPr dirty="0" err="1"/>
              <a:t>mesi</a:t>
            </a:r>
            <a:r>
              <a:rPr dirty="0"/>
              <a:t>?</a:t>
            </a:r>
          </a:p>
        </p:txBody>
      </p:sp>
      <p:sp>
        <p:nvSpPr>
          <p:cNvPr id="238" name="Rounded Rectangle 6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TextBox 7"/>
          <p:cNvSpPr txBox="1"/>
          <p:nvPr/>
        </p:nvSpPr>
        <p:spPr>
          <a:xfrm>
            <a:off x="0" y="1075320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it-IT" sz="2400" dirty="0">
                <a:solidFill>
                  <a:srgbClr val="FFFFFF"/>
                </a:solidFill>
              </a:rPr>
              <a:t>Riduci la tua impronta di carbonio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4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9500" y="4249823"/>
            <a:ext cx="1905000" cy="1905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243" name="image2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rcRect l="12738" t="19076" b="5809"/>
          <a:stretch>
            <a:fillRect/>
          </a:stretch>
        </p:blipFill>
        <p:spPr>
          <a:xfrm>
            <a:off x="728676" y="4532579"/>
            <a:ext cx="2476255" cy="1598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8676" y="2618408"/>
            <a:ext cx="2466111" cy="1753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00000">
            <a:off x="3496745" y="2618408"/>
            <a:ext cx="2348110" cy="1764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rcRect l="443" t="23174" b="31455"/>
          <a:stretch>
            <a:fillRect/>
          </a:stretch>
        </p:blipFill>
        <p:spPr>
          <a:xfrm>
            <a:off x="3496743" y="4532579"/>
            <a:ext cx="2337709" cy="1598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rcRect r="23168" b="15463"/>
          <a:stretch>
            <a:fillRect/>
          </a:stretch>
        </p:blipFill>
        <p:spPr>
          <a:xfrm>
            <a:off x="6199011" y="454228"/>
            <a:ext cx="2401708" cy="1758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Group 11"/>
          <p:cNvGrpSpPr/>
          <p:nvPr/>
        </p:nvGrpSpPr>
        <p:grpSpPr>
          <a:xfrm>
            <a:off x="6262070" y="2492766"/>
            <a:ext cx="2275556" cy="1639269"/>
            <a:chOff x="0" y="0"/>
            <a:chExt cx="2275554" cy="1639268"/>
          </a:xfrm>
        </p:grpSpPr>
        <p:pic>
          <p:nvPicPr>
            <p:cNvPr id="249" name="Picture 12" descr="Picture 12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900000">
              <a:off x="1060236" y="112413"/>
              <a:ext cx="1052525" cy="1396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Picture 13" descr="Picture 1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20700000">
              <a:off x="162827" y="130576"/>
              <a:ext cx="1050525" cy="1396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2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31" y="4393724"/>
            <a:ext cx="1616065" cy="1142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55" name="TextBox 3"/>
          <p:cNvSpPr txBox="1"/>
          <p:nvPr/>
        </p:nvSpPr>
        <p:spPr>
          <a:xfrm>
            <a:off x="888275" y="2505735"/>
            <a:ext cx="7367451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Come </a:t>
            </a:r>
            <a:r>
              <a:rPr dirty="0" err="1"/>
              <a:t>puoi</a:t>
            </a:r>
            <a:r>
              <a:rPr dirty="0"/>
              <a:t> </a:t>
            </a:r>
            <a:r>
              <a:rPr dirty="0" err="1"/>
              <a:t>diventare</a:t>
            </a:r>
            <a:r>
              <a:rPr dirty="0"/>
              <a:t> parte del </a:t>
            </a:r>
            <a:r>
              <a:rPr dirty="0" err="1"/>
              <a:t>movimento</a:t>
            </a:r>
            <a:r>
              <a:rPr dirty="0"/>
              <a:t> per la </a:t>
            </a:r>
            <a:r>
              <a:rPr dirty="0" err="1"/>
              <a:t>conservazione</a:t>
            </a:r>
            <a:r>
              <a:rPr dirty="0"/>
              <a:t> </a:t>
            </a:r>
            <a:r>
              <a:rPr dirty="0" err="1"/>
              <a:t>dell’oceano</a:t>
            </a:r>
            <a:r>
              <a:rPr dirty="0"/>
              <a:t>?</a:t>
            </a:r>
          </a:p>
        </p:txBody>
      </p:sp>
      <p:sp>
        <p:nvSpPr>
          <p:cNvPr id="256" name="Rounded Rectangle 6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TextBox 7"/>
          <p:cNvSpPr txBox="1"/>
          <p:nvPr/>
        </p:nvSpPr>
        <p:spPr>
          <a:xfrm>
            <a:off x="0" y="1075320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en-GB" sz="2400" dirty="0" err="1">
                <a:solidFill>
                  <a:srgbClr val="FFFFFF"/>
                </a:solidFill>
              </a:rPr>
              <a:t>Restituisci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alla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comunità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5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5254" y="4249823"/>
            <a:ext cx="1946565" cy="1946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61" name="TextBox 3"/>
          <p:cNvSpPr txBox="1"/>
          <p:nvPr/>
        </p:nvSpPr>
        <p:spPr>
          <a:xfrm>
            <a:off x="700903" y="1104067"/>
            <a:ext cx="7357575" cy="1691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dirty="0"/>
              <a:t>Il </a:t>
            </a:r>
            <a:r>
              <a:rPr b="1" dirty="0" err="1"/>
              <a:t>Ripasso</a:t>
            </a:r>
            <a:r>
              <a:rPr b="1" dirty="0"/>
              <a:t> </a:t>
            </a:r>
            <a:r>
              <a:rPr b="1" dirty="0" err="1"/>
              <a:t>delle</a:t>
            </a:r>
            <a:r>
              <a:rPr b="1" dirty="0"/>
              <a:t> </a:t>
            </a:r>
            <a:r>
              <a:rPr b="1" dirty="0" err="1"/>
              <a:t>Conoscenze</a:t>
            </a:r>
            <a:r>
              <a:rPr b="1" dirty="0"/>
              <a:t> </a:t>
            </a:r>
            <a:r>
              <a:rPr b="1" dirty="0" err="1"/>
              <a:t>della</a:t>
            </a:r>
            <a:r>
              <a:rPr b="1" dirty="0"/>
              <a:t> </a:t>
            </a:r>
            <a:r>
              <a:rPr b="1" dirty="0" err="1"/>
              <a:t>Specialità</a:t>
            </a:r>
            <a:r>
              <a:rPr b="1" dirty="0"/>
              <a:t> Project AWARE </a:t>
            </a:r>
            <a:r>
              <a:rPr dirty="0"/>
              <a:t>è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tuo</a:t>
            </a:r>
            <a:r>
              <a:rPr dirty="0"/>
              <a:t> Action Plan per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tuo</a:t>
            </a:r>
            <a:r>
              <a:rPr dirty="0"/>
              <a:t> </a:t>
            </a:r>
            <a:r>
              <a:rPr dirty="0" err="1"/>
              <a:t>Impegno</a:t>
            </a:r>
            <a:r>
              <a:rPr dirty="0"/>
              <a:t> al </a:t>
            </a:r>
            <a:r>
              <a:rPr dirty="0" err="1"/>
              <a:t>Cambiamento</a:t>
            </a:r>
            <a:r>
              <a:rPr dirty="0"/>
              <a:t>. </a:t>
            </a:r>
          </a:p>
          <a:p>
            <a:endParaRPr dirty="0"/>
          </a:p>
          <a:p>
            <a:r>
              <a:rPr dirty="0" err="1"/>
              <a:t>Lavora</a:t>
            </a:r>
            <a:r>
              <a:rPr dirty="0"/>
              <a:t> </a:t>
            </a:r>
            <a:r>
              <a:rPr dirty="0" err="1"/>
              <a:t>sulle</a:t>
            </a:r>
            <a:r>
              <a:rPr dirty="0"/>
              <a:t> </a:t>
            </a:r>
            <a:r>
              <a:rPr dirty="0" err="1"/>
              <a:t>tematiche</a:t>
            </a:r>
            <a:r>
              <a:rPr dirty="0"/>
              <a:t> del Take Action Workshop e </a:t>
            </a:r>
            <a:r>
              <a:rPr dirty="0" err="1"/>
              <a:t>crea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tuo</a:t>
            </a:r>
            <a:r>
              <a:rPr dirty="0"/>
              <a:t> Action Plan per </a:t>
            </a:r>
            <a:r>
              <a:rPr dirty="0" err="1"/>
              <a:t>gli</a:t>
            </a:r>
            <a:r>
              <a:rPr dirty="0"/>
              <a:t> </a:t>
            </a:r>
            <a:r>
              <a:rPr dirty="0" err="1"/>
              <a:t>impegni</a:t>
            </a:r>
            <a:r>
              <a:rPr dirty="0"/>
              <a:t> e le </a:t>
            </a:r>
            <a:r>
              <a:rPr dirty="0" err="1"/>
              <a:t>azioni</a:t>
            </a:r>
            <a:r>
              <a:rPr dirty="0"/>
              <a:t> </a:t>
            </a:r>
            <a:r>
              <a:rPr dirty="0" err="1"/>
              <a:t>personali</a:t>
            </a:r>
            <a:r>
              <a:rPr dirty="0"/>
              <a:t> </a:t>
            </a:r>
            <a:r>
              <a:rPr dirty="0" err="1"/>
              <a:t>che</a:t>
            </a:r>
            <a:r>
              <a:rPr dirty="0"/>
              <a:t> </a:t>
            </a:r>
            <a:r>
              <a:rPr dirty="0" err="1"/>
              <a:t>oui</a:t>
            </a:r>
            <a:r>
              <a:rPr dirty="0"/>
              <a:t> </a:t>
            </a:r>
            <a:r>
              <a:rPr dirty="0" err="1"/>
              <a:t>intraprendere</a:t>
            </a:r>
            <a:r>
              <a:rPr dirty="0"/>
              <a:t> per </a:t>
            </a:r>
            <a:r>
              <a:rPr dirty="0" err="1"/>
              <a:t>aiutare</a:t>
            </a:r>
            <a:r>
              <a:rPr dirty="0"/>
              <a:t> </a:t>
            </a:r>
            <a:r>
              <a:rPr dirty="0" err="1"/>
              <a:t>l’ambiente</a:t>
            </a:r>
            <a:r>
              <a:rPr dirty="0"/>
              <a:t>.</a:t>
            </a:r>
          </a:p>
        </p:txBody>
      </p:sp>
      <p:pic>
        <p:nvPicPr>
          <p:cNvPr id="26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3" cy="256409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extBox 25"/>
          <p:cNvSpPr txBox="1"/>
          <p:nvPr/>
        </p:nvSpPr>
        <p:spPr>
          <a:xfrm>
            <a:off x="700903" y="365293"/>
            <a:ext cx="82460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/>
            </a:lvl1pPr>
          </a:lstStyle>
          <a:p>
            <a:r>
              <a:rPr dirty="0" err="1"/>
              <a:t>Ripasso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Conoscenze</a:t>
            </a:r>
            <a:r>
              <a:rPr dirty="0"/>
              <a:t> </a:t>
            </a:r>
            <a:r>
              <a:rPr dirty="0" err="1"/>
              <a:t>Specialità</a:t>
            </a:r>
            <a:r>
              <a:rPr dirty="0"/>
              <a:t> Project </a:t>
            </a:r>
            <a:r>
              <a:rPr dirty="0" smtClean="0"/>
              <a:t>AWARE</a:t>
            </a:r>
            <a:endParaRPr lang="en-GB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26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5113" y="1495478"/>
            <a:ext cx="2543177" cy="9334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" name="Group 2"/>
          <p:cNvGrpSpPr/>
          <p:nvPr/>
        </p:nvGrpSpPr>
        <p:grpSpPr>
          <a:xfrm>
            <a:off x="839077" y="1708648"/>
            <a:ext cx="4046960" cy="891539"/>
            <a:chOff x="-1" y="0"/>
            <a:chExt cx="4046958" cy="891538"/>
          </a:xfrm>
        </p:grpSpPr>
        <p:sp>
          <p:nvSpPr>
            <p:cNvPr id="267" name="TextBox 5"/>
            <p:cNvSpPr txBox="1"/>
            <p:nvPr/>
          </p:nvSpPr>
          <p:spPr>
            <a:xfrm>
              <a:off x="495949" y="0"/>
              <a:ext cx="3551009" cy="891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Resta</a:t>
              </a:r>
              <a:r>
                <a:rPr dirty="0"/>
                <a:t> </a:t>
              </a:r>
              <a:r>
                <a:rPr dirty="0" err="1"/>
                <a:t>informato</a:t>
              </a:r>
              <a:r>
                <a:rPr dirty="0"/>
                <a:t> e </a:t>
              </a:r>
              <a:r>
                <a:rPr dirty="0" err="1"/>
                <a:t>iscriviti</a:t>
              </a:r>
              <a:r>
                <a:rPr dirty="0"/>
                <a:t> per </a:t>
              </a:r>
              <a:r>
                <a:rPr dirty="0" err="1"/>
                <a:t>ricevere</a:t>
              </a:r>
              <a:r>
                <a:rPr dirty="0"/>
                <a:t> aggiornamenti via email da Project AWARE</a:t>
              </a:r>
            </a:p>
          </p:txBody>
        </p:sp>
        <p:grpSp>
          <p:nvGrpSpPr>
            <p:cNvPr id="270" name="Group 7"/>
            <p:cNvGrpSpPr/>
            <p:nvPr/>
          </p:nvGrpSpPr>
          <p:grpSpPr>
            <a:xfrm>
              <a:off x="-2" y="179611"/>
              <a:ext cx="314329" cy="287109"/>
              <a:chOff x="0" y="-1"/>
              <a:chExt cx="314328" cy="287108"/>
            </a:xfrm>
          </p:grpSpPr>
          <p:sp>
            <p:nvSpPr>
              <p:cNvPr id="268" name="Freeform 102"/>
              <p:cNvSpPr/>
              <p:nvPr/>
            </p:nvSpPr>
            <p:spPr>
              <a:xfrm>
                <a:off x="52871" y="68339"/>
                <a:ext cx="221932" cy="176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9" name="Oval 10"/>
              <p:cNvSpPr/>
              <p:nvPr/>
            </p:nvSpPr>
            <p:spPr>
              <a:xfrm>
                <a:off x="-1" y="-2"/>
                <a:ext cx="314329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276" name="Group 11"/>
          <p:cNvGrpSpPr/>
          <p:nvPr/>
        </p:nvGrpSpPr>
        <p:grpSpPr>
          <a:xfrm>
            <a:off x="839078" y="2968995"/>
            <a:ext cx="4410208" cy="1200325"/>
            <a:chOff x="0" y="0"/>
            <a:chExt cx="4410207" cy="1200324"/>
          </a:xfrm>
        </p:grpSpPr>
        <p:sp>
          <p:nvSpPr>
            <p:cNvPr id="272" name="TextBox 12"/>
            <p:cNvSpPr txBox="1"/>
            <p:nvPr/>
          </p:nvSpPr>
          <p:spPr>
            <a:xfrm>
              <a:off x="495950" y="0"/>
              <a:ext cx="3914257" cy="12003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Segui</a:t>
              </a:r>
              <a:r>
                <a:rPr dirty="0"/>
                <a:t> Project AWARE sui social media</a:t>
              </a:r>
            </a:p>
            <a:p>
              <a:r>
                <a:rPr dirty="0"/>
                <a:t>Facebook: @</a:t>
              </a:r>
              <a:r>
                <a:rPr dirty="0" err="1"/>
                <a:t>ProjectAWAREFoundation</a:t>
              </a:r>
              <a:endParaRPr dirty="0"/>
            </a:p>
            <a:p>
              <a:r>
                <a:rPr dirty="0"/>
                <a:t>Instagram: @</a:t>
              </a:r>
              <a:r>
                <a:rPr dirty="0" err="1"/>
                <a:t>projectaware</a:t>
              </a:r>
              <a:endParaRPr dirty="0"/>
            </a:p>
            <a:p>
              <a:r>
                <a:rPr dirty="0"/>
                <a:t>Twitter: @</a:t>
              </a:r>
              <a:r>
                <a:rPr dirty="0" err="1" smtClean="0"/>
                <a:t>projectaware</a:t>
              </a:r>
              <a:endParaRPr lang="en-GB" dirty="0" smtClean="0"/>
            </a:p>
          </p:txBody>
        </p:sp>
        <p:grpSp>
          <p:nvGrpSpPr>
            <p:cNvPr id="275" name="Group 13"/>
            <p:cNvGrpSpPr/>
            <p:nvPr/>
          </p:nvGrpSpPr>
          <p:grpSpPr>
            <a:xfrm>
              <a:off x="0" y="179612"/>
              <a:ext cx="314329" cy="287109"/>
              <a:chOff x="0" y="0"/>
              <a:chExt cx="314328" cy="287107"/>
            </a:xfrm>
          </p:grpSpPr>
          <p:sp>
            <p:nvSpPr>
              <p:cNvPr id="273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4" name="Oval 15"/>
              <p:cNvSpPr/>
              <p:nvPr/>
            </p:nvSpPr>
            <p:spPr>
              <a:xfrm>
                <a:off x="-1" y="-1"/>
                <a:ext cx="314329" cy="287108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281" name="Group 16"/>
          <p:cNvGrpSpPr/>
          <p:nvPr/>
        </p:nvGrpSpPr>
        <p:grpSpPr>
          <a:xfrm>
            <a:off x="839078" y="4538127"/>
            <a:ext cx="4410207" cy="891540"/>
            <a:chOff x="0" y="0"/>
            <a:chExt cx="4410206" cy="891538"/>
          </a:xfrm>
        </p:grpSpPr>
        <p:sp>
          <p:nvSpPr>
            <p:cNvPr id="277" name="TextBox 17"/>
            <p:cNvSpPr txBox="1"/>
            <p:nvPr/>
          </p:nvSpPr>
          <p:spPr>
            <a:xfrm>
              <a:off x="495950" y="0"/>
              <a:ext cx="3914257" cy="891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Utilizza</a:t>
              </a:r>
              <a:r>
                <a:rPr dirty="0"/>
                <a:t> </a:t>
              </a:r>
              <a:r>
                <a:rPr dirty="0" err="1"/>
                <a:t>il</a:t>
              </a:r>
              <a:r>
                <a:rPr dirty="0"/>
                <a:t> </a:t>
              </a:r>
              <a:r>
                <a:rPr dirty="0" err="1"/>
                <a:t>seguente</a:t>
              </a:r>
              <a:r>
                <a:rPr dirty="0"/>
                <a:t> hashtag sui social media:</a:t>
              </a:r>
            </a:p>
            <a:p>
              <a:r>
                <a:rPr dirty="0"/>
                <a:t>#</a:t>
              </a:r>
              <a:r>
                <a:rPr dirty="0" err="1"/>
                <a:t>ProjectAWARE</a:t>
              </a:r>
              <a:endParaRPr dirty="0"/>
            </a:p>
          </p:txBody>
        </p:sp>
        <p:grpSp>
          <p:nvGrpSpPr>
            <p:cNvPr id="280" name="Group 18"/>
            <p:cNvGrpSpPr/>
            <p:nvPr/>
          </p:nvGrpSpPr>
          <p:grpSpPr>
            <a:xfrm>
              <a:off x="0" y="179611"/>
              <a:ext cx="314329" cy="287107"/>
              <a:chOff x="0" y="0"/>
              <a:chExt cx="314328" cy="287105"/>
            </a:xfrm>
          </p:grpSpPr>
          <p:sp>
            <p:nvSpPr>
              <p:cNvPr id="278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9" name="Oval 20"/>
              <p:cNvSpPr/>
              <p:nvPr/>
            </p:nvSpPr>
            <p:spPr>
              <a:xfrm>
                <a:off x="-1" y="-1"/>
                <a:ext cx="314329" cy="287107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284" name="Group 4"/>
          <p:cNvGrpSpPr/>
          <p:nvPr/>
        </p:nvGrpSpPr>
        <p:grpSpPr>
          <a:xfrm>
            <a:off x="5885501" y="2550353"/>
            <a:ext cx="1542397" cy="1531597"/>
            <a:chOff x="0" y="0"/>
            <a:chExt cx="1542395" cy="1531596"/>
          </a:xfrm>
        </p:grpSpPr>
        <p:pic>
          <p:nvPicPr>
            <p:cNvPr id="282" name="Picture 22" descr="Picture 2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9761746">
              <a:off x="202560" y="212551"/>
              <a:ext cx="1137275" cy="1106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Oval 23"/>
            <p:cNvSpPr/>
            <p:nvPr/>
          </p:nvSpPr>
          <p:spPr>
            <a:xfrm>
              <a:off x="149347" y="110402"/>
              <a:ext cx="1243703" cy="1299769"/>
            </a:xfrm>
            <a:prstGeom prst="ellipse">
              <a:avLst/>
            </a:prstGeom>
            <a:noFill/>
            <a:ln w="76200" cap="flat">
              <a:solidFill>
                <a:srgbClr val="0497B9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85" name="Picture 24" descr="Picture 2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7329" y="4203374"/>
            <a:ext cx="3258744" cy="1791138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TextBox 21"/>
          <p:cNvSpPr txBox="1"/>
          <p:nvPr/>
        </p:nvSpPr>
        <p:spPr>
          <a:xfrm>
            <a:off x="675503" y="533933"/>
            <a:ext cx="8246075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/>
            </a:lvl1pPr>
          </a:lstStyle>
          <a:p>
            <a:r>
              <a:t>Resta Connesso…….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89" name="TextBox 1"/>
          <p:cNvSpPr txBox="1"/>
          <p:nvPr/>
        </p:nvSpPr>
        <p:spPr>
          <a:xfrm>
            <a:off x="745308" y="360480"/>
            <a:ext cx="8308076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/>
            </a:lvl1pPr>
          </a:lstStyle>
          <a:p>
            <a:r>
              <a:t>  Brevetto di Specialità Project AWARE</a:t>
            </a:r>
          </a:p>
        </p:txBody>
      </p:sp>
      <p:pic>
        <p:nvPicPr>
          <p:cNvPr id="290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68562" y="1520385"/>
            <a:ext cx="2472483" cy="1549026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TextBox 5"/>
          <p:cNvSpPr txBox="1"/>
          <p:nvPr/>
        </p:nvSpPr>
        <p:spPr>
          <a:xfrm>
            <a:off x="901924" y="1729557"/>
            <a:ext cx="3919099" cy="129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1"/>
            </a:pPr>
            <a:r>
              <a:rPr dirty="0" err="1"/>
              <a:t>Brevetto</a:t>
            </a:r>
            <a:r>
              <a:rPr dirty="0"/>
              <a:t>:</a:t>
            </a:r>
            <a:br>
              <a:rPr dirty="0"/>
            </a:br>
            <a:r>
              <a:rPr b="0" dirty="0"/>
              <a:t>Non </a:t>
            </a:r>
            <a:r>
              <a:rPr b="0" dirty="0" err="1"/>
              <a:t>ti</a:t>
            </a:r>
            <a:r>
              <a:rPr b="0" dirty="0"/>
              <a:t> </a:t>
            </a:r>
            <a:r>
              <a:rPr b="0" dirty="0" err="1"/>
              <a:t>dimenticare</a:t>
            </a:r>
            <a:r>
              <a:rPr b="0" dirty="0"/>
              <a:t> di </a:t>
            </a:r>
            <a:r>
              <a:rPr b="0" dirty="0" err="1"/>
              <a:t>scegliere</a:t>
            </a:r>
            <a:r>
              <a:rPr b="0" dirty="0"/>
              <a:t> di </a:t>
            </a:r>
            <a:r>
              <a:rPr b="0" dirty="0" err="1"/>
              <a:t>donare</a:t>
            </a:r>
            <a:r>
              <a:rPr b="0" dirty="0"/>
              <a:t> e </a:t>
            </a:r>
            <a:r>
              <a:rPr b="0" dirty="0" err="1"/>
              <a:t>riceverai</a:t>
            </a:r>
            <a:r>
              <a:rPr b="0" dirty="0"/>
              <a:t> la </a:t>
            </a:r>
            <a:r>
              <a:rPr b="0" dirty="0" err="1"/>
              <a:t>versione</a:t>
            </a:r>
            <a:r>
              <a:rPr dirty="0"/>
              <a:t> </a:t>
            </a:r>
            <a:r>
              <a:rPr b="0" dirty="0"/>
              <a:t>Project AWARE del </a:t>
            </a:r>
            <a:r>
              <a:rPr b="0" dirty="0" err="1"/>
              <a:t>tuo</a:t>
            </a:r>
            <a:r>
              <a:rPr b="0" dirty="0"/>
              <a:t> </a:t>
            </a:r>
            <a:r>
              <a:rPr b="0" dirty="0" err="1"/>
              <a:t>brevetto</a:t>
            </a:r>
            <a:r>
              <a:rPr b="0" dirty="0"/>
              <a:t> PADI per la </a:t>
            </a:r>
            <a:r>
              <a:rPr b="0" dirty="0" err="1"/>
              <a:t>tua</a:t>
            </a:r>
            <a:r>
              <a:rPr b="0" dirty="0"/>
              <a:t> </a:t>
            </a:r>
            <a:r>
              <a:rPr b="0" dirty="0" err="1"/>
              <a:t>Specialità</a:t>
            </a:r>
            <a:r>
              <a:rPr b="0" dirty="0"/>
              <a:t> Project AWARE</a:t>
            </a:r>
          </a:p>
        </p:txBody>
      </p:sp>
      <p:grpSp>
        <p:nvGrpSpPr>
          <p:cNvPr id="294" name="Group 8"/>
          <p:cNvGrpSpPr/>
          <p:nvPr/>
        </p:nvGrpSpPr>
        <p:grpSpPr>
          <a:xfrm>
            <a:off x="1000680" y="3689683"/>
            <a:ext cx="3063887" cy="2207169"/>
            <a:chOff x="0" y="0"/>
            <a:chExt cx="3063885" cy="2207167"/>
          </a:xfrm>
        </p:grpSpPr>
        <p:pic>
          <p:nvPicPr>
            <p:cNvPr id="292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900000">
              <a:off x="1427539" y="151357"/>
              <a:ext cx="1417156" cy="1880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3" name="Picture 10" descr="Picture 1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20700000">
              <a:off x="219236" y="175812"/>
              <a:ext cx="1414464" cy="1880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5" name="TextBox 11"/>
          <p:cNvSpPr txBox="1"/>
          <p:nvPr/>
        </p:nvSpPr>
        <p:spPr>
          <a:xfrm>
            <a:off x="4416045" y="4126467"/>
            <a:ext cx="3919099" cy="153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1"/>
            </a:pPr>
            <a:r>
              <a:rPr dirty="0" err="1"/>
              <a:t>Altri</a:t>
            </a:r>
            <a:r>
              <a:rPr dirty="0"/>
              <a:t> </a:t>
            </a:r>
            <a:r>
              <a:rPr dirty="0" err="1"/>
              <a:t>corsi</a:t>
            </a:r>
            <a:r>
              <a:rPr dirty="0"/>
              <a:t> Project AWARE:</a:t>
            </a:r>
            <a:br>
              <a:rPr dirty="0"/>
            </a:br>
            <a:r>
              <a:rPr b="0" dirty="0" err="1"/>
              <a:t>Qual</a:t>
            </a:r>
            <a:r>
              <a:rPr b="0" dirty="0"/>
              <a:t> è </a:t>
            </a:r>
            <a:r>
              <a:rPr b="0" dirty="0" err="1"/>
              <a:t>il</a:t>
            </a:r>
            <a:r>
              <a:rPr b="0" dirty="0"/>
              <a:t> </a:t>
            </a:r>
            <a:r>
              <a:rPr b="0" dirty="0" err="1"/>
              <a:t>tuo</a:t>
            </a:r>
            <a:r>
              <a:rPr b="0" dirty="0"/>
              <a:t> </a:t>
            </a:r>
            <a:r>
              <a:rPr b="0" dirty="0" err="1"/>
              <a:t>prossimo</a:t>
            </a:r>
            <a:r>
              <a:rPr b="0" dirty="0"/>
              <a:t> </a:t>
            </a:r>
            <a:r>
              <a:rPr b="0" dirty="0" err="1"/>
              <a:t>corso</a:t>
            </a:r>
            <a:r>
              <a:rPr b="0" dirty="0"/>
              <a:t> di </a:t>
            </a:r>
            <a:r>
              <a:rPr b="0" dirty="0" err="1"/>
              <a:t>conservazione</a:t>
            </a:r>
            <a:r>
              <a:rPr b="0" dirty="0"/>
              <a:t>? </a:t>
            </a:r>
            <a:r>
              <a:rPr b="0" dirty="0" err="1"/>
              <a:t>Perché</a:t>
            </a:r>
            <a:r>
              <a:rPr b="0" dirty="0"/>
              <a:t> non </a:t>
            </a:r>
            <a:r>
              <a:rPr b="0" dirty="0" err="1"/>
              <a:t>scegliere</a:t>
            </a:r>
            <a:r>
              <a:rPr b="0" dirty="0"/>
              <a:t> </a:t>
            </a:r>
            <a:r>
              <a:rPr b="0" dirty="0" err="1"/>
              <a:t>tra</a:t>
            </a:r>
            <a:endParaRPr b="0" dirty="0"/>
          </a:p>
          <a:p>
            <a:pPr>
              <a:defRPr sz="1600" b="1"/>
            </a:pPr>
            <a:r>
              <a:rPr dirty="0"/>
              <a:t>l</a:t>
            </a:r>
            <a:r>
              <a:rPr b="0" dirty="0"/>
              <a:t>e </a:t>
            </a:r>
            <a:r>
              <a:rPr b="0" dirty="0" err="1"/>
              <a:t>Specialità</a:t>
            </a:r>
            <a:r>
              <a:rPr b="0" dirty="0"/>
              <a:t> Dive Against Debris</a:t>
            </a:r>
            <a:r>
              <a:rPr b="0" baseline="30000" dirty="0"/>
              <a:t>®</a:t>
            </a:r>
            <a:r>
              <a:rPr b="0" dirty="0"/>
              <a:t>, AWARE Shark Conservation, Coral Reef Conservation Specialties e </a:t>
            </a:r>
            <a:r>
              <a:rPr b="0" dirty="0" err="1"/>
              <a:t>molte</a:t>
            </a:r>
            <a:r>
              <a:rPr b="0" dirty="0"/>
              <a:t> </a:t>
            </a:r>
            <a:r>
              <a:rPr b="0" dirty="0" err="1"/>
              <a:t>altre</a:t>
            </a:r>
            <a:r>
              <a:rPr b="0" dirty="0"/>
              <a:t>…..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343902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29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b="40136"/>
          <a:stretch>
            <a:fillRect/>
          </a:stretch>
        </p:blipFill>
        <p:spPr>
          <a:xfrm>
            <a:off x="0" y="-9449"/>
            <a:ext cx="9144000" cy="2450142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TextBox 3"/>
          <p:cNvSpPr txBox="1"/>
          <p:nvPr/>
        </p:nvSpPr>
        <p:spPr>
          <a:xfrm>
            <a:off x="787029" y="1624224"/>
            <a:ext cx="6871855" cy="688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000" b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Abbiamo</a:t>
            </a:r>
            <a:r>
              <a:rPr dirty="0"/>
              <a:t> </a:t>
            </a:r>
            <a:r>
              <a:rPr dirty="0" err="1"/>
              <a:t>visto</a:t>
            </a:r>
            <a:endParaRPr dirty="0"/>
          </a:p>
        </p:txBody>
      </p:sp>
      <p:grpSp>
        <p:nvGrpSpPr>
          <p:cNvPr id="304" name="Group 2"/>
          <p:cNvGrpSpPr/>
          <p:nvPr/>
        </p:nvGrpSpPr>
        <p:grpSpPr>
          <a:xfrm>
            <a:off x="852931" y="3445919"/>
            <a:ext cx="4046960" cy="358139"/>
            <a:chOff x="-1" y="0"/>
            <a:chExt cx="4046958" cy="358137"/>
          </a:xfrm>
        </p:grpSpPr>
        <p:sp>
          <p:nvSpPr>
            <p:cNvPr id="300" name="TextBox 5"/>
            <p:cNvSpPr txBox="1"/>
            <p:nvPr/>
          </p:nvSpPr>
          <p:spPr>
            <a:xfrm>
              <a:off x="495949" y="-1"/>
              <a:ext cx="3551009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/>
                <a:t>Project AWARE e la </a:t>
              </a:r>
              <a:r>
                <a:rPr dirty="0" err="1"/>
                <a:t>Sua</a:t>
              </a:r>
              <a:r>
                <a:rPr dirty="0"/>
                <a:t> </a:t>
              </a:r>
              <a:r>
                <a:rPr dirty="0" err="1"/>
                <a:t>Missione</a:t>
              </a:r>
              <a:endParaRPr dirty="0"/>
            </a:p>
          </p:txBody>
        </p:sp>
        <p:grpSp>
          <p:nvGrpSpPr>
            <p:cNvPr id="303" name="Group 7"/>
            <p:cNvGrpSpPr/>
            <p:nvPr/>
          </p:nvGrpSpPr>
          <p:grpSpPr>
            <a:xfrm>
              <a:off x="-2" y="44979"/>
              <a:ext cx="314329" cy="287109"/>
              <a:chOff x="0" y="-1"/>
              <a:chExt cx="314328" cy="287108"/>
            </a:xfrm>
          </p:grpSpPr>
          <p:sp>
            <p:nvSpPr>
              <p:cNvPr id="301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02" name="Oval 10"/>
              <p:cNvSpPr/>
              <p:nvPr/>
            </p:nvSpPr>
            <p:spPr>
              <a:xfrm>
                <a:off x="-1" y="-2"/>
                <a:ext cx="314329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309" name="Group 11"/>
          <p:cNvGrpSpPr/>
          <p:nvPr/>
        </p:nvGrpSpPr>
        <p:grpSpPr>
          <a:xfrm>
            <a:off x="852932" y="3981410"/>
            <a:ext cx="6331639" cy="646327"/>
            <a:chOff x="0" y="0"/>
            <a:chExt cx="6331638" cy="646326"/>
          </a:xfrm>
        </p:grpSpPr>
        <p:sp>
          <p:nvSpPr>
            <p:cNvPr id="305" name="TextBox 12"/>
            <p:cNvSpPr txBox="1"/>
            <p:nvPr/>
          </p:nvSpPr>
          <p:spPr>
            <a:xfrm>
              <a:off x="495948" y="0"/>
              <a:ext cx="5835690" cy="6463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/>
                <a:t>10 </a:t>
              </a:r>
              <a:r>
                <a:rPr dirty="0" err="1"/>
                <a:t>Consigli</a:t>
              </a:r>
              <a:r>
                <a:rPr dirty="0"/>
                <a:t> </a:t>
              </a:r>
              <a:r>
                <a:rPr dirty="0" err="1"/>
                <a:t>ai</a:t>
              </a:r>
              <a:r>
                <a:rPr dirty="0"/>
                <a:t> </a:t>
              </a:r>
              <a:r>
                <a:rPr dirty="0" err="1"/>
                <a:t>Subacquei</a:t>
              </a:r>
              <a:r>
                <a:rPr dirty="0"/>
                <a:t>: </a:t>
              </a:r>
              <a:r>
                <a:rPr dirty="0" err="1"/>
                <a:t>Dalla</a:t>
              </a:r>
              <a:r>
                <a:rPr dirty="0"/>
                <a:t> </a:t>
              </a:r>
              <a:r>
                <a:rPr dirty="0" err="1"/>
                <a:t>Consapevolezza</a:t>
              </a:r>
              <a:r>
                <a:rPr dirty="0"/>
                <a:t> </a:t>
              </a:r>
              <a:r>
                <a:rPr dirty="0" err="1"/>
                <a:t>all’Azione</a:t>
              </a:r>
              <a:r>
                <a:rPr dirty="0"/>
                <a:t/>
              </a:r>
              <a:br>
                <a:rPr dirty="0"/>
              </a:br>
              <a:r>
                <a:rPr dirty="0"/>
                <a:t>&gt;&gt; Take Action Workshops</a:t>
              </a:r>
            </a:p>
          </p:txBody>
        </p:sp>
        <p:grpSp>
          <p:nvGrpSpPr>
            <p:cNvPr id="308" name="Group 13"/>
            <p:cNvGrpSpPr/>
            <p:nvPr/>
          </p:nvGrpSpPr>
          <p:grpSpPr>
            <a:xfrm>
              <a:off x="0" y="179611"/>
              <a:ext cx="314329" cy="287109"/>
              <a:chOff x="0" y="-1"/>
              <a:chExt cx="314327" cy="287108"/>
            </a:xfrm>
          </p:grpSpPr>
          <p:sp>
            <p:nvSpPr>
              <p:cNvPr id="306" name="Freeform 102"/>
              <p:cNvSpPr/>
              <p:nvPr/>
            </p:nvSpPr>
            <p:spPr>
              <a:xfrm>
                <a:off x="52871" y="68339"/>
                <a:ext cx="221932" cy="1761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07" name="Oval 15"/>
              <p:cNvSpPr/>
              <p:nvPr/>
            </p:nvSpPr>
            <p:spPr>
              <a:xfrm>
                <a:off x="0" y="-2"/>
                <a:ext cx="314328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314" name="Group 16"/>
          <p:cNvGrpSpPr/>
          <p:nvPr/>
        </p:nvGrpSpPr>
        <p:grpSpPr>
          <a:xfrm>
            <a:off x="853613" y="4793901"/>
            <a:ext cx="4410206" cy="358139"/>
            <a:chOff x="0" y="0"/>
            <a:chExt cx="4410205" cy="358137"/>
          </a:xfrm>
        </p:grpSpPr>
        <p:sp>
          <p:nvSpPr>
            <p:cNvPr id="310" name="TextBox 17"/>
            <p:cNvSpPr txBox="1"/>
            <p:nvPr/>
          </p:nvSpPr>
          <p:spPr>
            <a:xfrm>
              <a:off x="495949" y="-1"/>
              <a:ext cx="3914256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Ripasso</a:t>
              </a:r>
              <a:r>
                <a:rPr dirty="0"/>
                <a:t> </a:t>
              </a:r>
              <a:r>
                <a:rPr dirty="0" err="1"/>
                <a:t>delle</a:t>
              </a:r>
              <a:r>
                <a:rPr dirty="0"/>
                <a:t> </a:t>
              </a:r>
              <a:r>
                <a:rPr dirty="0" err="1"/>
                <a:t>Conoscenze</a:t>
              </a:r>
              <a:endParaRPr dirty="0"/>
            </a:p>
          </p:txBody>
        </p:sp>
        <p:grpSp>
          <p:nvGrpSpPr>
            <p:cNvPr id="313" name="Group 18"/>
            <p:cNvGrpSpPr/>
            <p:nvPr/>
          </p:nvGrpSpPr>
          <p:grpSpPr>
            <a:xfrm>
              <a:off x="-1" y="13059"/>
              <a:ext cx="314329" cy="287109"/>
              <a:chOff x="0" y="-1"/>
              <a:chExt cx="314327" cy="287108"/>
            </a:xfrm>
          </p:grpSpPr>
          <p:sp>
            <p:nvSpPr>
              <p:cNvPr id="311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12" name="Oval 20"/>
              <p:cNvSpPr/>
              <p:nvPr/>
            </p:nvSpPr>
            <p:spPr>
              <a:xfrm>
                <a:off x="-1" y="-2"/>
                <a:ext cx="314328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319" name="Group 23"/>
          <p:cNvGrpSpPr/>
          <p:nvPr/>
        </p:nvGrpSpPr>
        <p:grpSpPr>
          <a:xfrm>
            <a:off x="852930" y="2910427"/>
            <a:ext cx="4046962" cy="369328"/>
            <a:chOff x="-2" y="0"/>
            <a:chExt cx="4046960" cy="369327"/>
          </a:xfrm>
        </p:grpSpPr>
        <p:sp>
          <p:nvSpPr>
            <p:cNvPr id="315" name="TextBox 24"/>
            <p:cNvSpPr txBox="1"/>
            <p:nvPr/>
          </p:nvSpPr>
          <p:spPr>
            <a:xfrm>
              <a:off x="495949" y="0"/>
              <a:ext cx="3551009" cy="369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Introduzione</a:t>
              </a:r>
              <a:r>
                <a:rPr dirty="0"/>
                <a:t> e </a:t>
              </a:r>
              <a:r>
                <a:rPr dirty="0" err="1"/>
                <a:t>Obiettivi</a:t>
              </a:r>
              <a:r>
                <a:rPr dirty="0"/>
                <a:t> del </a:t>
              </a:r>
              <a:r>
                <a:rPr dirty="0" smtClean="0"/>
                <a:t>Corso</a:t>
              </a:r>
              <a:endParaRPr lang="en-GB" dirty="0" smtClean="0"/>
            </a:p>
          </p:txBody>
        </p:sp>
        <p:grpSp>
          <p:nvGrpSpPr>
            <p:cNvPr id="318" name="Group 25"/>
            <p:cNvGrpSpPr/>
            <p:nvPr/>
          </p:nvGrpSpPr>
          <p:grpSpPr>
            <a:xfrm>
              <a:off x="-2" y="44979"/>
              <a:ext cx="314329" cy="287109"/>
              <a:chOff x="0" y="-1"/>
              <a:chExt cx="314328" cy="287108"/>
            </a:xfrm>
          </p:grpSpPr>
          <p:sp>
            <p:nvSpPr>
              <p:cNvPr id="316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17" name="Oval 27"/>
              <p:cNvSpPr/>
              <p:nvPr/>
            </p:nvSpPr>
            <p:spPr>
              <a:xfrm>
                <a:off x="-1" y="-2"/>
                <a:ext cx="314329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324" name="Group 28"/>
          <p:cNvGrpSpPr/>
          <p:nvPr/>
        </p:nvGrpSpPr>
        <p:grpSpPr>
          <a:xfrm>
            <a:off x="853613" y="5329392"/>
            <a:ext cx="4410206" cy="358139"/>
            <a:chOff x="0" y="0"/>
            <a:chExt cx="4410205" cy="358137"/>
          </a:xfrm>
        </p:grpSpPr>
        <p:sp>
          <p:nvSpPr>
            <p:cNvPr id="320" name="TextBox 29"/>
            <p:cNvSpPr txBox="1"/>
            <p:nvPr/>
          </p:nvSpPr>
          <p:spPr>
            <a:xfrm>
              <a:off x="495949" y="-1"/>
              <a:ext cx="3914256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Resta</a:t>
              </a:r>
              <a:r>
                <a:rPr dirty="0"/>
                <a:t> </a:t>
              </a:r>
              <a:r>
                <a:rPr dirty="0" err="1"/>
                <a:t>Connesso</a:t>
              </a:r>
              <a:endParaRPr dirty="0"/>
            </a:p>
          </p:txBody>
        </p:sp>
        <p:grpSp>
          <p:nvGrpSpPr>
            <p:cNvPr id="323" name="Group 30"/>
            <p:cNvGrpSpPr/>
            <p:nvPr/>
          </p:nvGrpSpPr>
          <p:grpSpPr>
            <a:xfrm>
              <a:off x="-1" y="13059"/>
              <a:ext cx="314329" cy="287109"/>
              <a:chOff x="0" y="-1"/>
              <a:chExt cx="314327" cy="287108"/>
            </a:xfrm>
          </p:grpSpPr>
          <p:sp>
            <p:nvSpPr>
              <p:cNvPr id="321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2" name="Oval 32"/>
              <p:cNvSpPr/>
              <p:nvPr/>
            </p:nvSpPr>
            <p:spPr>
              <a:xfrm>
                <a:off x="-1" y="-2"/>
                <a:ext cx="314328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grpSp>
        <p:nvGrpSpPr>
          <p:cNvPr id="329" name="Group 33"/>
          <p:cNvGrpSpPr/>
          <p:nvPr/>
        </p:nvGrpSpPr>
        <p:grpSpPr>
          <a:xfrm>
            <a:off x="853613" y="5864881"/>
            <a:ext cx="4410206" cy="358139"/>
            <a:chOff x="0" y="0"/>
            <a:chExt cx="4410205" cy="358137"/>
          </a:xfrm>
        </p:grpSpPr>
        <p:sp>
          <p:nvSpPr>
            <p:cNvPr id="325" name="TextBox 34"/>
            <p:cNvSpPr txBox="1"/>
            <p:nvPr/>
          </p:nvSpPr>
          <p:spPr>
            <a:xfrm>
              <a:off x="495949" y="-1"/>
              <a:ext cx="3914256" cy="3581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r>
                <a:rPr dirty="0" err="1"/>
                <a:t>Brevetto</a:t>
              </a:r>
              <a:endParaRPr dirty="0"/>
            </a:p>
          </p:txBody>
        </p:sp>
        <p:grpSp>
          <p:nvGrpSpPr>
            <p:cNvPr id="328" name="Group 35"/>
            <p:cNvGrpSpPr/>
            <p:nvPr/>
          </p:nvGrpSpPr>
          <p:grpSpPr>
            <a:xfrm>
              <a:off x="-1" y="13059"/>
              <a:ext cx="314329" cy="287109"/>
              <a:chOff x="0" y="-1"/>
              <a:chExt cx="314327" cy="287108"/>
            </a:xfrm>
          </p:grpSpPr>
          <p:sp>
            <p:nvSpPr>
              <p:cNvPr id="326" name="Freeform 102"/>
              <p:cNvSpPr/>
              <p:nvPr/>
            </p:nvSpPr>
            <p:spPr>
              <a:xfrm>
                <a:off x="52871" y="68339"/>
                <a:ext cx="221932" cy="1761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68" extrusionOk="0">
                    <a:moveTo>
                      <a:pt x="21600" y="4320"/>
                    </a:moveTo>
                    <a:cubicBezTo>
                      <a:pt x="21600" y="3024"/>
                      <a:pt x="21252" y="2160"/>
                      <a:pt x="20555" y="1296"/>
                    </a:cubicBezTo>
                    <a:cubicBezTo>
                      <a:pt x="19161" y="-432"/>
                      <a:pt x="17071" y="-432"/>
                      <a:pt x="15677" y="1296"/>
                    </a:cubicBezTo>
                    <a:cubicBezTo>
                      <a:pt x="15677" y="1296"/>
                      <a:pt x="15677" y="1296"/>
                      <a:pt x="15677" y="1296"/>
                    </a:cubicBezTo>
                    <a:cubicBezTo>
                      <a:pt x="7665" y="11232"/>
                      <a:pt x="7665" y="11232"/>
                      <a:pt x="7665" y="11232"/>
                    </a:cubicBezTo>
                    <a:cubicBezTo>
                      <a:pt x="5574" y="8208"/>
                      <a:pt x="5574" y="8208"/>
                      <a:pt x="5574" y="8208"/>
                    </a:cubicBezTo>
                    <a:cubicBezTo>
                      <a:pt x="4181" y="6912"/>
                      <a:pt x="2090" y="6912"/>
                      <a:pt x="697" y="8208"/>
                    </a:cubicBezTo>
                    <a:cubicBezTo>
                      <a:pt x="348" y="9072"/>
                      <a:pt x="0" y="10368"/>
                      <a:pt x="0" y="11232"/>
                    </a:cubicBezTo>
                    <a:cubicBezTo>
                      <a:pt x="0" y="12528"/>
                      <a:pt x="348" y="13392"/>
                      <a:pt x="697" y="14256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574" y="19872"/>
                      <a:pt x="5574" y="19872"/>
                      <a:pt x="5574" y="19872"/>
                    </a:cubicBezTo>
                    <a:cubicBezTo>
                      <a:pt x="5923" y="20736"/>
                      <a:pt x="6968" y="21168"/>
                      <a:pt x="7665" y="21168"/>
                    </a:cubicBezTo>
                    <a:cubicBezTo>
                      <a:pt x="8710" y="21168"/>
                      <a:pt x="9406" y="20736"/>
                      <a:pt x="9755" y="20304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10103" y="19872"/>
                      <a:pt x="10103" y="19872"/>
                      <a:pt x="10103" y="1987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0555" y="6912"/>
                      <a:pt x="20555" y="6912"/>
                      <a:pt x="20555" y="6912"/>
                    </a:cubicBezTo>
                    <a:cubicBezTo>
                      <a:pt x="21252" y="6048"/>
                      <a:pt x="21600" y="5184"/>
                      <a:pt x="21600" y="4320"/>
                    </a:cubicBezTo>
                    <a:close/>
                    <a:moveTo>
                      <a:pt x="2439" y="10368"/>
                    </a:moveTo>
                    <a:cubicBezTo>
                      <a:pt x="2787" y="9936"/>
                      <a:pt x="3484" y="9936"/>
                      <a:pt x="3832" y="10368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6968" y="14256"/>
                      <a:pt x="6968" y="14256"/>
                      <a:pt x="6968" y="14256"/>
                    </a:cubicBezTo>
                    <a:cubicBezTo>
                      <a:pt x="7316" y="14256"/>
                      <a:pt x="7665" y="14688"/>
                      <a:pt x="7665" y="14688"/>
                    </a:cubicBezTo>
                    <a:cubicBezTo>
                      <a:pt x="8013" y="14688"/>
                      <a:pt x="8361" y="14256"/>
                      <a:pt x="8361" y="14256"/>
                    </a:cubicBezTo>
                    <a:cubicBezTo>
                      <a:pt x="8361" y="14256"/>
                      <a:pt x="8710" y="14256"/>
                      <a:pt x="8710" y="14256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419" y="3024"/>
                      <a:pt x="17419" y="3024"/>
                      <a:pt x="17419" y="3024"/>
                    </a:cubicBezTo>
                    <a:cubicBezTo>
                      <a:pt x="17768" y="2592"/>
                      <a:pt x="18465" y="2592"/>
                      <a:pt x="18813" y="3024"/>
                    </a:cubicBezTo>
                    <a:cubicBezTo>
                      <a:pt x="19161" y="3456"/>
                      <a:pt x="19161" y="3888"/>
                      <a:pt x="19161" y="4320"/>
                    </a:cubicBezTo>
                    <a:cubicBezTo>
                      <a:pt x="19161" y="4320"/>
                      <a:pt x="19161" y="4752"/>
                      <a:pt x="18813" y="5184"/>
                    </a:cubicBezTo>
                    <a:cubicBezTo>
                      <a:pt x="18813" y="5184"/>
                      <a:pt x="18813" y="5184"/>
                      <a:pt x="18813" y="5184"/>
                    </a:cubicBezTo>
                    <a:cubicBezTo>
                      <a:pt x="8710" y="17712"/>
                      <a:pt x="8710" y="17712"/>
                      <a:pt x="8710" y="17712"/>
                    </a:cubicBezTo>
                    <a:cubicBezTo>
                      <a:pt x="8361" y="18144"/>
                      <a:pt x="8013" y="18144"/>
                      <a:pt x="7665" y="18144"/>
                    </a:cubicBezTo>
                    <a:cubicBezTo>
                      <a:pt x="7316" y="18144"/>
                      <a:pt x="7316" y="18144"/>
                      <a:pt x="6968" y="17712"/>
                    </a:cubicBezTo>
                    <a:cubicBezTo>
                      <a:pt x="2439" y="12096"/>
                      <a:pt x="2439" y="12096"/>
                      <a:pt x="2439" y="12096"/>
                    </a:cubicBezTo>
                    <a:cubicBezTo>
                      <a:pt x="2090" y="12096"/>
                      <a:pt x="2090" y="11664"/>
                      <a:pt x="2090" y="11232"/>
                    </a:cubicBezTo>
                    <a:cubicBezTo>
                      <a:pt x="2090" y="10800"/>
                      <a:pt x="2090" y="10368"/>
                      <a:pt x="2439" y="103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7" name="Oval 37"/>
              <p:cNvSpPr/>
              <p:nvPr/>
            </p:nvSpPr>
            <p:spPr>
              <a:xfrm>
                <a:off x="-1" y="-2"/>
                <a:ext cx="314328" cy="287109"/>
              </a:xfrm>
              <a:prstGeom prst="ellipse">
                <a:avLst/>
              </a:prstGeom>
              <a:noFill/>
              <a:ln w="12700" cap="flat">
                <a:solidFill>
                  <a:schemeClr val="accent2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 sz="1200" baseline="-250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6" name="TextBox 1"/>
          <p:cNvSpPr txBox="1"/>
          <p:nvPr/>
        </p:nvSpPr>
        <p:spPr>
          <a:xfrm>
            <a:off x="638215" y="363042"/>
            <a:ext cx="914400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/>
            </a:lvl1pPr>
          </a:lstStyle>
          <a:p>
            <a:r>
              <a:t>  Introduzione e Obiettivi del Corso</a:t>
            </a:r>
          </a:p>
        </p:txBody>
      </p:sp>
      <p:pic>
        <p:nvPicPr>
          <p:cNvPr id="8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4" y="1076539"/>
            <a:ext cx="2536514" cy="1793608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extBox 7"/>
          <p:cNvSpPr txBox="1"/>
          <p:nvPr/>
        </p:nvSpPr>
        <p:spPr>
          <a:xfrm>
            <a:off x="4004154" y="1027237"/>
            <a:ext cx="4201296" cy="178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1"/>
            </a:pPr>
            <a:r>
              <a:rPr dirty="0" err="1" smtClean="0"/>
              <a:t>Obiettivo</a:t>
            </a:r>
            <a:r>
              <a:rPr dirty="0" smtClean="0"/>
              <a:t> del Corso:</a:t>
            </a:r>
            <a:br>
              <a:rPr dirty="0" smtClean="0"/>
            </a:br>
            <a:r>
              <a:rPr b="0" dirty="0" smtClean="0"/>
              <a:t>Il </a:t>
            </a:r>
            <a:r>
              <a:rPr dirty="0" err="1" smtClean="0"/>
              <a:t>corso</a:t>
            </a:r>
            <a:r>
              <a:rPr dirty="0" smtClean="0"/>
              <a:t> di </a:t>
            </a:r>
            <a:r>
              <a:rPr dirty="0" err="1" smtClean="0"/>
              <a:t>Specialità</a:t>
            </a:r>
            <a:r>
              <a:rPr b="0" dirty="0" smtClean="0"/>
              <a:t> </a:t>
            </a:r>
            <a:r>
              <a:rPr dirty="0" smtClean="0"/>
              <a:t>Project AWARE</a:t>
            </a:r>
            <a:br>
              <a:rPr dirty="0" smtClean="0"/>
            </a:br>
            <a:r>
              <a:rPr b="0" dirty="0" err="1" smtClean="0"/>
              <a:t>si</a:t>
            </a:r>
            <a:r>
              <a:rPr b="0" dirty="0" smtClean="0"/>
              <a:t> </a:t>
            </a:r>
            <a:r>
              <a:rPr b="0" dirty="0" err="1" smtClean="0"/>
              <a:t>focalizza</a:t>
            </a:r>
            <a:r>
              <a:rPr b="0" dirty="0" smtClean="0"/>
              <a:t> e </a:t>
            </a:r>
            <a:r>
              <a:rPr b="0" dirty="0" err="1" smtClean="0"/>
              <a:t>si</a:t>
            </a:r>
            <a:r>
              <a:rPr b="0" dirty="0" smtClean="0"/>
              <a:t> </a:t>
            </a:r>
            <a:r>
              <a:rPr b="0" dirty="0" err="1" smtClean="0"/>
              <a:t>sviluppa</a:t>
            </a:r>
            <a:r>
              <a:rPr b="0" dirty="0" smtClean="0"/>
              <a:t> sui</a:t>
            </a:r>
          </a:p>
          <a:p>
            <a:pPr>
              <a:defRPr sz="1600"/>
            </a:pPr>
            <a:r>
              <a:rPr dirty="0" smtClean="0"/>
              <a:t>‘</a:t>
            </a:r>
            <a:r>
              <a:rPr i="1" dirty="0" smtClean="0"/>
              <a:t>10 </a:t>
            </a:r>
            <a:r>
              <a:rPr i="1" dirty="0" err="1" smtClean="0"/>
              <a:t>Consigli</a:t>
            </a:r>
            <a:r>
              <a:rPr i="1" dirty="0" smtClean="0"/>
              <a:t> </a:t>
            </a:r>
            <a:r>
              <a:rPr i="1" dirty="0" err="1" smtClean="0"/>
              <a:t>ai</a:t>
            </a:r>
            <a:r>
              <a:rPr i="1" dirty="0" smtClean="0"/>
              <a:t> </a:t>
            </a:r>
            <a:r>
              <a:rPr i="1" dirty="0" err="1" smtClean="0"/>
              <a:t>Subacquei</a:t>
            </a:r>
            <a:r>
              <a:rPr i="1" dirty="0" smtClean="0"/>
              <a:t> per </a:t>
            </a:r>
            <a:r>
              <a:rPr i="1" dirty="0" err="1" smtClean="0"/>
              <a:t>Proteggere</a:t>
            </a:r>
            <a:r>
              <a:rPr i="1" dirty="0" smtClean="0"/>
              <a:t> </a:t>
            </a:r>
            <a:r>
              <a:rPr i="1" dirty="0" err="1" smtClean="0"/>
              <a:t>il</a:t>
            </a:r>
            <a:r>
              <a:rPr i="1" dirty="0" smtClean="0"/>
              <a:t> </a:t>
            </a:r>
            <a:r>
              <a:rPr i="1" dirty="0" err="1" smtClean="0"/>
              <a:t>Pianeta</a:t>
            </a:r>
            <a:r>
              <a:rPr i="1" dirty="0" smtClean="0"/>
              <a:t> </a:t>
            </a:r>
            <a:r>
              <a:rPr i="1" dirty="0" err="1" smtClean="0"/>
              <a:t>Oceano</a:t>
            </a:r>
            <a:r>
              <a:rPr i="1" dirty="0" smtClean="0"/>
              <a:t>’</a:t>
            </a:r>
            <a:r>
              <a:rPr dirty="0" smtClean="0"/>
              <a:t> </a:t>
            </a:r>
            <a:r>
              <a:rPr dirty="0" err="1" smtClean="0"/>
              <a:t>fornendoti</a:t>
            </a:r>
            <a:r>
              <a:rPr dirty="0" smtClean="0"/>
              <a:t> </a:t>
            </a:r>
            <a:r>
              <a:rPr dirty="0" err="1" smtClean="0"/>
              <a:t>una</a:t>
            </a:r>
            <a:r>
              <a:rPr dirty="0" smtClean="0"/>
              <a:t> </a:t>
            </a:r>
            <a:r>
              <a:rPr dirty="0" err="1" smtClean="0"/>
              <a:t>guida</a:t>
            </a:r>
            <a:r>
              <a:rPr dirty="0" smtClean="0"/>
              <a:t> e un </a:t>
            </a:r>
            <a:r>
              <a:rPr dirty="0" err="1" smtClean="0"/>
              <a:t>aiuto</a:t>
            </a:r>
            <a:r>
              <a:rPr dirty="0" smtClean="0"/>
              <a:t> per fare la </a:t>
            </a:r>
            <a:r>
              <a:rPr dirty="0" err="1" smtClean="0"/>
              <a:t>differenza</a:t>
            </a:r>
            <a:r>
              <a:rPr dirty="0" smtClean="0"/>
              <a:t> per la </a:t>
            </a:r>
            <a:r>
              <a:rPr dirty="0" err="1" smtClean="0"/>
              <a:t>protezione</a:t>
            </a:r>
            <a:r>
              <a:rPr dirty="0" smtClean="0"/>
              <a:t> </a:t>
            </a:r>
            <a:r>
              <a:rPr dirty="0" err="1" smtClean="0"/>
              <a:t>dell’oceano</a:t>
            </a:r>
            <a:endParaRPr dirty="0"/>
          </a:p>
        </p:txBody>
      </p:sp>
      <p:pic>
        <p:nvPicPr>
          <p:cNvPr id="8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68562" y="3063312"/>
            <a:ext cx="2472483" cy="1549026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TextBox 5"/>
          <p:cNvSpPr txBox="1"/>
          <p:nvPr/>
        </p:nvSpPr>
        <p:spPr>
          <a:xfrm>
            <a:off x="901924" y="3138228"/>
            <a:ext cx="3919099" cy="81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1"/>
            </a:pPr>
            <a:r>
              <a:rPr dirty="0" err="1"/>
              <a:t>Brevetto</a:t>
            </a:r>
            <a:r>
              <a:rPr dirty="0"/>
              <a:t>:</a:t>
            </a:r>
            <a:br>
              <a:rPr dirty="0"/>
            </a:br>
            <a:r>
              <a:rPr b="0" dirty="0" err="1"/>
              <a:t>Scegli</a:t>
            </a:r>
            <a:r>
              <a:rPr b="0" dirty="0"/>
              <a:t> di </a:t>
            </a:r>
            <a:r>
              <a:rPr b="0" dirty="0" err="1"/>
              <a:t>donare</a:t>
            </a:r>
            <a:r>
              <a:rPr dirty="0"/>
              <a:t> </a:t>
            </a:r>
            <a:r>
              <a:rPr b="0" dirty="0"/>
              <a:t>e </a:t>
            </a:r>
            <a:r>
              <a:rPr b="0" dirty="0" err="1"/>
              <a:t>avrai</a:t>
            </a:r>
            <a:r>
              <a:rPr b="0" dirty="0"/>
              <a:t> la </a:t>
            </a:r>
            <a:r>
              <a:rPr b="0" dirty="0" err="1"/>
              <a:t>versione</a:t>
            </a:r>
            <a:r>
              <a:rPr b="0" dirty="0"/>
              <a:t> Project AWARE per </a:t>
            </a:r>
            <a:r>
              <a:rPr b="0" dirty="0" err="1"/>
              <a:t>il</a:t>
            </a:r>
            <a:r>
              <a:rPr b="0" dirty="0"/>
              <a:t> </a:t>
            </a:r>
            <a:r>
              <a:rPr b="0" dirty="0" err="1"/>
              <a:t>tuo</a:t>
            </a:r>
            <a:r>
              <a:rPr b="0" dirty="0"/>
              <a:t> </a:t>
            </a:r>
            <a:r>
              <a:rPr b="0" dirty="0" err="1"/>
              <a:t>brevetto</a:t>
            </a:r>
            <a:r>
              <a:rPr b="0" dirty="0"/>
              <a:t> PADI</a:t>
            </a:r>
          </a:p>
        </p:txBody>
      </p:sp>
      <p:grpSp>
        <p:nvGrpSpPr>
          <p:cNvPr id="93" name="Group 8"/>
          <p:cNvGrpSpPr/>
          <p:nvPr/>
        </p:nvGrpSpPr>
        <p:grpSpPr>
          <a:xfrm>
            <a:off x="638215" y="4159240"/>
            <a:ext cx="3063887" cy="2207169"/>
            <a:chOff x="0" y="0"/>
            <a:chExt cx="3063885" cy="2207167"/>
          </a:xfrm>
        </p:grpSpPr>
        <p:pic>
          <p:nvPicPr>
            <p:cNvPr id="91" name="Picture 9" descr="Picture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900000">
              <a:off x="1427539" y="151357"/>
              <a:ext cx="1417156" cy="1880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2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0700000">
              <a:off x="219236" y="175812"/>
              <a:ext cx="1414464" cy="1880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4" name="TextBox 11"/>
          <p:cNvSpPr txBox="1"/>
          <p:nvPr/>
        </p:nvSpPr>
        <p:spPr>
          <a:xfrm>
            <a:off x="4004155" y="4867874"/>
            <a:ext cx="3615846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 b="1"/>
            </a:pPr>
            <a:r>
              <a:rPr dirty="0" err="1"/>
              <a:t>Altri</a:t>
            </a:r>
            <a:r>
              <a:rPr dirty="0"/>
              <a:t> </a:t>
            </a:r>
            <a:r>
              <a:rPr dirty="0" err="1"/>
              <a:t>corsi</a:t>
            </a:r>
            <a:r>
              <a:rPr dirty="0"/>
              <a:t> Project AWARE:</a:t>
            </a:r>
            <a:br>
              <a:rPr dirty="0"/>
            </a:br>
            <a:r>
              <a:rPr b="0" dirty="0"/>
              <a:t>Fai </a:t>
            </a:r>
            <a:r>
              <a:rPr b="0" dirty="0" err="1"/>
              <a:t>anche</a:t>
            </a:r>
            <a:r>
              <a:rPr b="0" dirty="0"/>
              <a:t> le </a:t>
            </a:r>
            <a:r>
              <a:rPr b="0" dirty="0" err="1"/>
              <a:t>Specialità</a:t>
            </a:r>
            <a:r>
              <a:rPr b="0" dirty="0"/>
              <a:t> Dive Against Debris</a:t>
            </a:r>
            <a:r>
              <a:rPr b="0" baseline="30000" dirty="0"/>
              <a:t>®</a:t>
            </a:r>
            <a:r>
              <a:rPr b="0" dirty="0"/>
              <a:t> o </a:t>
            </a:r>
            <a:r>
              <a:rPr b="0" dirty="0" err="1"/>
              <a:t>l’AWARE</a:t>
            </a:r>
            <a:r>
              <a:rPr b="0" dirty="0"/>
              <a:t> Shark Conservation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97" name="TextBox 1"/>
          <p:cNvSpPr txBox="1"/>
          <p:nvPr/>
        </p:nvSpPr>
        <p:spPr>
          <a:xfrm>
            <a:off x="296562" y="387702"/>
            <a:ext cx="9144001" cy="49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800" b="1"/>
            </a:lvl1pPr>
          </a:lstStyle>
          <a:p>
            <a:r>
              <a:rPr dirty="0"/>
              <a:t>  Project AWARE e la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Missione</a:t>
            </a:r>
            <a:endParaRPr dirty="0"/>
          </a:p>
        </p:txBody>
      </p:sp>
      <p:sp>
        <p:nvSpPr>
          <p:cNvPr id="98" name="TextBox 2"/>
          <p:cNvSpPr txBox="1"/>
          <p:nvPr/>
        </p:nvSpPr>
        <p:spPr>
          <a:xfrm>
            <a:off x="461317" y="980004"/>
            <a:ext cx="701863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rPr dirty="0"/>
              <a:t>Project AWARE è </a:t>
            </a:r>
            <a:r>
              <a:rPr dirty="0" err="1"/>
              <a:t>registrata</a:t>
            </a:r>
            <a:r>
              <a:rPr dirty="0"/>
              <a:t> come </a:t>
            </a:r>
            <a:r>
              <a:rPr dirty="0" err="1"/>
              <a:t>organizzazione</a:t>
            </a:r>
            <a:r>
              <a:rPr dirty="0"/>
              <a:t> no-profit e </a:t>
            </a:r>
            <a:r>
              <a:rPr dirty="0" err="1"/>
              <a:t>movimento</a:t>
            </a:r>
            <a:r>
              <a:rPr dirty="0"/>
              <a:t> </a:t>
            </a:r>
            <a:r>
              <a:rPr dirty="0" err="1"/>
              <a:t>globale</a:t>
            </a:r>
            <a:r>
              <a:rPr dirty="0"/>
              <a:t> per la </a:t>
            </a:r>
            <a:r>
              <a:rPr dirty="0" err="1"/>
              <a:t>protezione</a:t>
            </a:r>
            <a:r>
              <a:rPr dirty="0"/>
              <a:t> </a:t>
            </a:r>
            <a:r>
              <a:rPr dirty="0" err="1"/>
              <a:t>dell’oceano</a:t>
            </a:r>
            <a:r>
              <a:rPr dirty="0"/>
              <a:t> </a:t>
            </a:r>
            <a:r>
              <a:rPr dirty="0" err="1"/>
              <a:t>trascinata</a:t>
            </a:r>
            <a:r>
              <a:rPr dirty="0"/>
              <a:t> da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comunità</a:t>
            </a:r>
            <a:r>
              <a:rPr dirty="0"/>
              <a:t> di </a:t>
            </a:r>
            <a:r>
              <a:rPr dirty="0" err="1" smtClean="0"/>
              <a:t>avventurieri</a:t>
            </a:r>
            <a:endParaRPr dirty="0"/>
          </a:p>
        </p:txBody>
      </p:sp>
      <p:pic>
        <p:nvPicPr>
          <p:cNvPr id="9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942" y="2670465"/>
            <a:ext cx="6739276" cy="42615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TextBox 10"/>
          <p:cNvSpPr txBox="1"/>
          <p:nvPr/>
        </p:nvSpPr>
        <p:spPr>
          <a:xfrm>
            <a:off x="461317" y="1888573"/>
            <a:ext cx="5354598" cy="35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/>
            </a:pPr>
            <a:r>
              <a:t>Visione: </a:t>
            </a:r>
            <a:r>
              <a:rPr b="0"/>
              <a:t>un ritorno a una oceano in salute e pulito</a:t>
            </a:r>
          </a:p>
        </p:txBody>
      </p:sp>
      <p:sp>
        <p:nvSpPr>
          <p:cNvPr id="101" name="TextBox 11"/>
          <p:cNvSpPr txBox="1"/>
          <p:nvPr/>
        </p:nvSpPr>
        <p:spPr>
          <a:xfrm>
            <a:off x="461317" y="2277103"/>
            <a:ext cx="5354598" cy="115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/>
            </a:pPr>
            <a:r>
              <a:rPr dirty="0" err="1"/>
              <a:t>Missione</a:t>
            </a:r>
            <a:r>
              <a:rPr dirty="0"/>
              <a:t>:</a:t>
            </a:r>
            <a:r>
              <a:rPr b="0" dirty="0"/>
              <a:t> </a:t>
            </a:r>
            <a:r>
              <a:rPr b="0" dirty="0" err="1"/>
              <a:t>Unire</a:t>
            </a:r>
            <a:r>
              <a:rPr b="0" dirty="0"/>
              <a:t> la </a:t>
            </a:r>
            <a:r>
              <a:rPr b="0" dirty="0" err="1"/>
              <a:t>passione</a:t>
            </a:r>
            <a:r>
              <a:rPr b="0" dirty="0"/>
              <a:t> per le </a:t>
            </a:r>
            <a:r>
              <a:rPr b="0" dirty="0" err="1"/>
              <a:t>avventure</a:t>
            </a:r>
            <a:r>
              <a:rPr b="0" dirty="0"/>
              <a:t> in </a:t>
            </a:r>
            <a:r>
              <a:rPr b="0" dirty="0" err="1"/>
              <a:t>oceano</a:t>
            </a:r>
            <a:r>
              <a:rPr b="0" dirty="0"/>
              <a:t> con </a:t>
            </a:r>
            <a:r>
              <a:rPr b="0" dirty="0" err="1"/>
              <a:t>l’obiettivo</a:t>
            </a:r>
            <a:r>
              <a:rPr b="0" dirty="0"/>
              <a:t> </a:t>
            </a:r>
            <a:r>
              <a:rPr b="0" dirty="0" err="1"/>
              <a:t>della</a:t>
            </a:r>
            <a:r>
              <a:rPr b="0" dirty="0"/>
              <a:t> </a:t>
            </a:r>
            <a:r>
              <a:rPr b="0" dirty="0" err="1"/>
              <a:t>conservazione</a:t>
            </a:r>
            <a:r>
              <a:rPr b="0" dirty="0"/>
              <a:t> marina per </a:t>
            </a:r>
            <a:r>
              <a:rPr b="0" dirty="0" err="1"/>
              <a:t>creare</a:t>
            </a:r>
            <a:r>
              <a:rPr b="0" dirty="0"/>
              <a:t> un </a:t>
            </a:r>
            <a:r>
              <a:rPr b="0" dirty="0" err="1"/>
              <a:t>cambiamento</a:t>
            </a:r>
            <a:r>
              <a:rPr b="0" dirty="0"/>
              <a:t> a </a:t>
            </a:r>
            <a:r>
              <a:rPr b="0" dirty="0" err="1"/>
              <a:t>lungo</a:t>
            </a:r>
            <a:r>
              <a:rPr b="0" dirty="0"/>
              <a:t> </a:t>
            </a:r>
            <a:r>
              <a:rPr b="0" dirty="0" err="1"/>
              <a:t>termine</a:t>
            </a:r>
            <a:r>
              <a:rPr b="0" dirty="0"/>
              <a:t> per </a:t>
            </a:r>
            <a:r>
              <a:rPr b="0" dirty="0" err="1"/>
              <a:t>l’oceano</a:t>
            </a:r>
            <a:endParaRPr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04" name="image1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9322" y="4349965"/>
            <a:ext cx="2401331" cy="1600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935" y="2741494"/>
            <a:ext cx="2133882" cy="3209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58884" y="2741494"/>
            <a:ext cx="2013295" cy="1174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38692" y="2741494"/>
            <a:ext cx="2168487" cy="267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70138" y="618549"/>
            <a:ext cx="2575151" cy="1716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12" name="Rounded Rectangle 4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TextBox 2"/>
          <p:cNvSpPr txBox="1"/>
          <p:nvPr/>
        </p:nvSpPr>
        <p:spPr>
          <a:xfrm>
            <a:off x="0" y="1075320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it-IT" sz="2200" dirty="0">
                <a:solidFill>
                  <a:srgbClr val="FFFFFF"/>
                </a:solidFill>
              </a:rPr>
              <a:t>Diventa un esperto di controllo dell'assetto</a:t>
            </a:r>
            <a:endParaRPr sz="2200" dirty="0">
              <a:solidFill>
                <a:srgbClr val="FFFFFF"/>
              </a:solidFill>
            </a:endParaRPr>
          </a:p>
        </p:txBody>
      </p:sp>
      <p:sp>
        <p:nvSpPr>
          <p:cNvPr id="114" name="TextBox 3"/>
          <p:cNvSpPr txBox="1"/>
          <p:nvPr/>
        </p:nvSpPr>
        <p:spPr>
          <a:xfrm>
            <a:off x="0" y="2505735"/>
            <a:ext cx="9144000" cy="150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200" b="1"/>
            </a:pPr>
            <a:r>
              <a:rPr dirty="0" err="1"/>
              <a:t>Quali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tre</a:t>
            </a:r>
            <a:r>
              <a:rPr dirty="0"/>
              <a:t> </a:t>
            </a:r>
            <a:r>
              <a:rPr dirty="0" err="1"/>
              <a:t>passi</a:t>
            </a:r>
            <a:r>
              <a:rPr dirty="0"/>
              <a:t> da fare per </a:t>
            </a:r>
            <a:r>
              <a:rPr dirty="0" err="1"/>
              <a:t>migliorare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tuo</a:t>
            </a:r>
            <a:r>
              <a:rPr dirty="0"/>
              <a:t> </a:t>
            </a:r>
            <a:r>
              <a:rPr dirty="0" err="1"/>
              <a:t>assetto</a:t>
            </a:r>
            <a:r>
              <a:rPr dirty="0"/>
              <a:t> </a:t>
            </a:r>
            <a:r>
              <a:rPr dirty="0" err="1"/>
              <a:t>nei</a:t>
            </a:r>
            <a:r>
              <a:rPr dirty="0"/>
              <a:t> </a:t>
            </a:r>
            <a:r>
              <a:rPr dirty="0" err="1"/>
              <a:t>prossimi</a:t>
            </a:r>
            <a:r>
              <a:rPr dirty="0"/>
              <a:t> </a:t>
            </a:r>
            <a:r>
              <a:rPr dirty="0" err="1"/>
              <a:t>sei</a:t>
            </a:r>
            <a:r>
              <a:rPr dirty="0"/>
              <a:t> </a:t>
            </a:r>
            <a:r>
              <a:rPr dirty="0" err="1"/>
              <a:t>mesi</a:t>
            </a:r>
            <a:r>
              <a:rPr dirty="0"/>
              <a:t>?</a:t>
            </a:r>
            <a:br>
              <a:rPr dirty="0"/>
            </a:br>
            <a:endParaRPr dirty="0"/>
          </a:p>
        </p:txBody>
      </p:sp>
      <p:pic>
        <p:nvPicPr>
          <p:cNvPr id="1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4811" y="4249823"/>
            <a:ext cx="1900237" cy="1894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118" name="image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9" y="346491"/>
            <a:ext cx="4691649" cy="2040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162" y="2699124"/>
            <a:ext cx="2927694" cy="195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6386" y="273442"/>
            <a:ext cx="2306124" cy="230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1" descr="Picture 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0374" y="4770475"/>
            <a:ext cx="2856082" cy="1902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18035" y="2699124"/>
            <a:ext cx="3356029" cy="195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icture 10" descr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81244" y="2699124"/>
            <a:ext cx="1951796" cy="1951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3" descr="Picture 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8002" y="4770475"/>
            <a:ext cx="1946664" cy="1902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27" name="TextBox 3"/>
          <p:cNvSpPr txBox="1"/>
          <p:nvPr/>
        </p:nvSpPr>
        <p:spPr>
          <a:xfrm>
            <a:off x="0" y="2505735"/>
            <a:ext cx="9144000" cy="1569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 err="1"/>
              <a:t>Quali</a:t>
            </a:r>
            <a:r>
              <a:rPr dirty="0"/>
              <a:t> </a:t>
            </a:r>
            <a:r>
              <a:rPr dirty="0" err="1"/>
              <a:t>sono</a:t>
            </a:r>
            <a:r>
              <a:rPr dirty="0"/>
              <a:t> le </a:t>
            </a:r>
            <a:r>
              <a:rPr dirty="0" err="1"/>
              <a:t>tre</a:t>
            </a:r>
            <a:r>
              <a:rPr dirty="0"/>
              <a:t> </a:t>
            </a:r>
            <a:r>
              <a:rPr dirty="0" err="1"/>
              <a:t>cose</a:t>
            </a:r>
            <a:r>
              <a:rPr dirty="0"/>
              <a:t> da fare per </a:t>
            </a:r>
            <a:r>
              <a:rPr dirty="0" err="1"/>
              <a:t>diventare</a:t>
            </a:r>
            <a:r>
              <a:rPr dirty="0"/>
              <a:t> un </a:t>
            </a:r>
            <a:r>
              <a:rPr dirty="0" err="1"/>
              <a:t>modello</a:t>
            </a:r>
            <a:r>
              <a:rPr dirty="0"/>
              <a:t> di vita </a:t>
            </a:r>
            <a:r>
              <a:rPr dirty="0" err="1"/>
              <a:t>migliore</a:t>
            </a:r>
            <a:r>
              <a:rPr dirty="0"/>
              <a:t> per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pianeta</a:t>
            </a:r>
            <a:r>
              <a:rPr dirty="0"/>
              <a:t>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dirty="0" smtClean="0"/>
              <a:t>con </a:t>
            </a:r>
            <a:r>
              <a:rPr dirty="0"/>
              <a:t>o </a:t>
            </a:r>
            <a:r>
              <a:rPr dirty="0" err="1"/>
              <a:t>senza</a:t>
            </a:r>
            <a:r>
              <a:rPr dirty="0"/>
              <a:t> </a:t>
            </a:r>
            <a:r>
              <a:rPr dirty="0" err="1"/>
              <a:t>pinne</a:t>
            </a:r>
            <a:r>
              <a:rPr dirty="0"/>
              <a:t> </a:t>
            </a:r>
            <a:r>
              <a:rPr dirty="0" err="1"/>
              <a:t>ai</a:t>
            </a:r>
            <a:r>
              <a:rPr dirty="0"/>
              <a:t> </a:t>
            </a:r>
            <a:r>
              <a:rPr dirty="0" err="1"/>
              <a:t>piedi</a:t>
            </a:r>
            <a:r>
              <a:rPr dirty="0"/>
              <a:t>?</a:t>
            </a:r>
          </a:p>
        </p:txBody>
      </p:sp>
      <p:sp>
        <p:nvSpPr>
          <p:cNvPr id="128" name="Rounded Rectangle 6"/>
          <p:cNvSpPr/>
          <p:nvPr/>
        </p:nvSpPr>
        <p:spPr>
          <a:xfrm>
            <a:off x="1853513" y="930876"/>
            <a:ext cx="5362834" cy="1400432"/>
          </a:xfrm>
          <a:prstGeom prst="roundRect">
            <a:avLst>
              <a:gd name="adj" fmla="val 16667"/>
            </a:avLst>
          </a:prstGeom>
          <a:solidFill>
            <a:srgbClr val="00A7E1"/>
          </a:solidFill>
          <a:ln w="38100">
            <a:solidFill>
              <a:srgbClr val="00609C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TextBox 7"/>
          <p:cNvSpPr txBox="1"/>
          <p:nvPr/>
        </p:nvSpPr>
        <p:spPr>
          <a:xfrm>
            <a:off x="0" y="1075320"/>
            <a:ext cx="9144000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000" b="1"/>
            </a:pPr>
            <a:r>
              <a:rPr dirty="0"/>
              <a:t>Take Action Workshop</a:t>
            </a:r>
            <a:br>
              <a:rPr dirty="0"/>
            </a:br>
            <a:r>
              <a:rPr lang="it-IT" sz="2400" dirty="0">
                <a:solidFill>
                  <a:srgbClr val="FFFFFF"/>
                </a:solidFill>
              </a:rPr>
              <a:t>Sii una figura di riferimento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13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5671" y="4249823"/>
            <a:ext cx="1998518" cy="1998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Box 4"/>
          <p:cNvSpPr txBox="1">
            <a:spLocks noGrp="1"/>
          </p:cNvSpPr>
          <p:nvPr>
            <p:ph type="sldNum" sz="quarter" idx="4294967295"/>
          </p:nvPr>
        </p:nvSpPr>
        <p:spPr>
          <a:xfrm>
            <a:off x="163284" y="6376306"/>
            <a:ext cx="224021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>
            <a:lvl1pPr algn="l">
              <a:defRPr sz="1800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33" name="image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4" y="320940"/>
            <a:ext cx="4820571" cy="2150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023" y="2884041"/>
            <a:ext cx="2316865" cy="3484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10790" y="4652567"/>
            <a:ext cx="2679547" cy="1716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10791" y="2605234"/>
            <a:ext cx="2679546" cy="1787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rcRect t="17273" r="15126" b="34894"/>
          <a:stretch>
            <a:fillRect/>
          </a:stretch>
        </p:blipFill>
        <p:spPr>
          <a:xfrm rot="5400000">
            <a:off x="5846669" y="2941801"/>
            <a:ext cx="2699647" cy="202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1" descr="Picture 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25297" y="482732"/>
            <a:ext cx="2484453" cy="1862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294A"/>
      </a:dk1>
      <a:lt1>
        <a:srgbClr val="FFFFFF"/>
      </a:lt1>
      <a:dk2>
        <a:srgbClr val="A7A7A7"/>
      </a:dk2>
      <a:lt2>
        <a:srgbClr val="535353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5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5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5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5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457</Words>
  <Application>Microsoft Office PowerPoint</Application>
  <PresentationFormat>On-screen Show (4:3)</PresentationFormat>
  <Paragraphs>95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Stefania Di Dio</dc:creator>
  <cp:lastModifiedBy>Louise Kraechter</cp:lastModifiedBy>
  <cp:revision>6</cp:revision>
  <dcterms:modified xsi:type="dcterms:W3CDTF">2019-07-03T09:45:01Z</dcterms:modified>
</cp:coreProperties>
</file>